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6" r:id="rId22"/>
    <p:sldId id="278"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Lst>
  <p:sldSz cx="18288000" cy="10287000"/>
  <p:notesSz cx="6858000" cy="9144000"/>
  <p:embeddedFontLst>
    <p:embeddedFont>
      <p:font typeface="Arimo" panose="020B0604020202020204" charset="0"/>
      <p:regular r:id="rId38"/>
    </p:embeddedFont>
    <p:embeddedFont>
      <p:font typeface="Arimo Bold" panose="020B0604020202020204" charset="0"/>
      <p:regular r:id="rId39"/>
    </p:embeddedFont>
    <p:embeddedFont>
      <p:font typeface="Calibri (MS)" panose="020B0604020202020204" charset="0"/>
      <p:regular r:id="rId40"/>
    </p:embeddedFont>
    <p:embeddedFont>
      <p:font typeface="Calibri (MS) Bold" panose="020B0604020202020204" charset="0"/>
      <p:regular r:id="rId41"/>
    </p:embeddedFont>
    <p:embeddedFont>
      <p:font typeface="Open Sans" panose="020B0606030504020204" pitchFamily="3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2.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oleObject" Target="../embeddings/oleObject3.bin"/></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oleObject" Target="../embeddings/oleObject4.bin"/></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7.emf"/><Relationship Id="rId4" Type="http://schemas.openxmlformats.org/officeDocument/2006/relationships/oleObject" Target="../embeddings/oleObject6.bin"/></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l="-12" r="-12"/>
              </a:stretch>
            </a:blipFill>
          </p:spPr>
          <p:txBody>
            <a:bodyPr/>
            <a:lstStyle/>
            <a:p>
              <a:endParaRPr lang="es-CL"/>
            </a:p>
          </p:txBody>
        </p:sp>
      </p:grpSp>
      <p:grpSp>
        <p:nvGrpSpPr>
          <p:cNvPr id="4" name="Group 4"/>
          <p:cNvGrpSpPr/>
          <p:nvPr/>
        </p:nvGrpSpPr>
        <p:grpSpPr>
          <a:xfrm>
            <a:off x="779059" y="998658"/>
            <a:ext cx="1514799" cy="1486986"/>
            <a:chOff x="0" y="0"/>
            <a:chExt cx="2019732" cy="1982648"/>
          </a:xfrm>
        </p:grpSpPr>
        <p:sp>
          <p:nvSpPr>
            <p:cNvPr id="5" name="Freeform 5" descr="Descripción: C:\Users\utp\Downloads\las arboledas.jpg"/>
            <p:cNvSpPr/>
            <p:nvPr/>
          </p:nvSpPr>
          <p:spPr>
            <a:xfrm>
              <a:off x="0" y="0"/>
              <a:ext cx="2019681" cy="1982597"/>
            </a:xfrm>
            <a:custGeom>
              <a:avLst/>
              <a:gdLst/>
              <a:ahLst/>
              <a:cxnLst/>
              <a:rect l="l" t="t" r="r" b="b"/>
              <a:pathLst>
                <a:path w="2019681" h="1982597">
                  <a:moveTo>
                    <a:pt x="0" y="0"/>
                  </a:moveTo>
                  <a:lnTo>
                    <a:pt x="2019681" y="0"/>
                  </a:lnTo>
                  <a:lnTo>
                    <a:pt x="2019681" y="1982597"/>
                  </a:lnTo>
                  <a:lnTo>
                    <a:pt x="0" y="1982597"/>
                  </a:lnTo>
                  <a:lnTo>
                    <a:pt x="0" y="0"/>
                  </a:lnTo>
                  <a:close/>
                </a:path>
              </a:pathLst>
            </a:custGeom>
            <a:blipFill>
              <a:blip r:embed="rId3"/>
              <a:stretch>
                <a:fillRect r="-2" b="-10570"/>
              </a:stretch>
            </a:blipFill>
          </p:spPr>
          <p:txBody>
            <a:bodyPr/>
            <a:lstStyle/>
            <a:p>
              <a:endParaRPr lang="es-CL"/>
            </a:p>
          </p:txBody>
        </p:sp>
      </p:grpSp>
      <p:sp>
        <p:nvSpPr>
          <p:cNvPr id="6" name="TextBox 6"/>
          <p:cNvSpPr txBox="1"/>
          <p:nvPr/>
        </p:nvSpPr>
        <p:spPr>
          <a:xfrm>
            <a:off x="1645634" y="2388489"/>
            <a:ext cx="14030801" cy="2221259"/>
          </a:xfrm>
          <a:prstGeom prst="rect">
            <a:avLst/>
          </a:prstGeom>
        </p:spPr>
        <p:txBody>
          <a:bodyPr lIns="0" tIns="0" rIns="0" bIns="0" rtlCol="0" anchor="t">
            <a:spAutoFit/>
          </a:bodyPr>
          <a:lstStyle/>
          <a:p>
            <a:pPr algn="ctr">
              <a:lnSpc>
                <a:spcPts val="7920"/>
              </a:lnSpc>
            </a:pPr>
            <a:r>
              <a:rPr lang="en-US" sz="6600">
                <a:solidFill>
                  <a:srgbClr val="000000"/>
                </a:solidFill>
                <a:latin typeface="Calibri (MS)"/>
                <a:ea typeface="Calibri (MS)"/>
                <a:cs typeface="Calibri (MS)"/>
                <a:sym typeface="Calibri (MS)"/>
              </a:rPr>
              <a:t> Cuenta Pública 2025</a:t>
            </a:r>
          </a:p>
          <a:p>
            <a:pPr algn="ctr">
              <a:lnSpc>
                <a:spcPts val="7920"/>
              </a:lnSpc>
            </a:pPr>
            <a:r>
              <a:rPr lang="en-US" sz="6600">
                <a:solidFill>
                  <a:srgbClr val="000000"/>
                </a:solidFill>
                <a:latin typeface="Calibri (MS)"/>
                <a:ea typeface="Calibri (MS)"/>
                <a:cs typeface="Calibri (MS)"/>
                <a:sym typeface="Calibri (MS)"/>
              </a:rPr>
              <a:t>       Director: Luis W. Cáceres Meza </a:t>
            </a:r>
          </a:p>
        </p:txBody>
      </p:sp>
      <p:grpSp>
        <p:nvGrpSpPr>
          <p:cNvPr id="7" name="Group 7"/>
          <p:cNvGrpSpPr/>
          <p:nvPr/>
        </p:nvGrpSpPr>
        <p:grpSpPr>
          <a:xfrm>
            <a:off x="13558428" y="591160"/>
            <a:ext cx="4418895" cy="2121065"/>
            <a:chOff x="0" y="0"/>
            <a:chExt cx="5891860" cy="2828087"/>
          </a:xfrm>
        </p:grpSpPr>
        <p:sp>
          <p:nvSpPr>
            <p:cNvPr id="8" name="Freeform 8"/>
            <p:cNvSpPr/>
            <p:nvPr/>
          </p:nvSpPr>
          <p:spPr>
            <a:xfrm>
              <a:off x="0" y="0"/>
              <a:ext cx="5891911" cy="2828036"/>
            </a:xfrm>
            <a:custGeom>
              <a:avLst/>
              <a:gdLst/>
              <a:ahLst/>
              <a:cxnLst/>
              <a:rect l="l" t="t" r="r" b="b"/>
              <a:pathLst>
                <a:path w="5891911" h="2828036">
                  <a:moveTo>
                    <a:pt x="0" y="0"/>
                  </a:moveTo>
                  <a:lnTo>
                    <a:pt x="5891911" y="0"/>
                  </a:lnTo>
                  <a:lnTo>
                    <a:pt x="5891911" y="2828036"/>
                  </a:lnTo>
                  <a:lnTo>
                    <a:pt x="0" y="2828036"/>
                  </a:lnTo>
                  <a:lnTo>
                    <a:pt x="0" y="0"/>
                  </a:lnTo>
                  <a:close/>
                </a:path>
              </a:pathLst>
            </a:custGeom>
            <a:blipFill>
              <a:blip r:embed="rId4"/>
              <a:stretch>
                <a:fillRect l="-23" r="-22" b="-1"/>
              </a:stretch>
            </a:blipFill>
          </p:spPr>
          <p:txBody>
            <a:bodyPr/>
            <a:lstStyle/>
            <a:p>
              <a:endParaRPr lang="es-CL"/>
            </a:p>
          </p:txBody>
        </p:sp>
      </p:grpSp>
      <p:grpSp>
        <p:nvGrpSpPr>
          <p:cNvPr id="9" name="Group 9"/>
          <p:cNvGrpSpPr/>
          <p:nvPr/>
        </p:nvGrpSpPr>
        <p:grpSpPr>
          <a:xfrm>
            <a:off x="862936" y="3849272"/>
            <a:ext cx="673522" cy="657930"/>
            <a:chOff x="0" y="0"/>
            <a:chExt cx="898030" cy="877240"/>
          </a:xfrm>
        </p:grpSpPr>
        <p:sp>
          <p:nvSpPr>
            <p:cNvPr id="10" name="Freeform 10"/>
            <p:cNvSpPr/>
            <p:nvPr/>
          </p:nvSpPr>
          <p:spPr>
            <a:xfrm>
              <a:off x="0" y="0"/>
              <a:ext cx="898017" cy="877189"/>
            </a:xfrm>
            <a:custGeom>
              <a:avLst/>
              <a:gdLst/>
              <a:ahLst/>
              <a:cxnLst/>
              <a:rect l="l" t="t" r="r" b="b"/>
              <a:pathLst>
                <a:path w="898017" h="877189">
                  <a:moveTo>
                    <a:pt x="0" y="0"/>
                  </a:moveTo>
                  <a:lnTo>
                    <a:pt x="898017" y="0"/>
                  </a:lnTo>
                  <a:lnTo>
                    <a:pt x="898017" y="877189"/>
                  </a:lnTo>
                  <a:lnTo>
                    <a:pt x="0" y="877189"/>
                  </a:lnTo>
                  <a:lnTo>
                    <a:pt x="0" y="0"/>
                  </a:lnTo>
                  <a:close/>
                </a:path>
              </a:pathLst>
            </a:custGeom>
            <a:blipFill>
              <a:blip r:embed="rId5"/>
              <a:stretch>
                <a:fillRect l="-79" r="-80" b="-5"/>
              </a:stretch>
            </a:blipFill>
          </p:spPr>
          <p:txBody>
            <a:bodyPr/>
            <a:lstStyle/>
            <a:p>
              <a:endParaRPr lang="es-CL"/>
            </a:p>
          </p:txBody>
        </p:sp>
      </p:grpSp>
      <p:grpSp>
        <p:nvGrpSpPr>
          <p:cNvPr id="11" name="Group 11"/>
          <p:cNvGrpSpPr/>
          <p:nvPr/>
        </p:nvGrpSpPr>
        <p:grpSpPr>
          <a:xfrm>
            <a:off x="11109055" y="817740"/>
            <a:ext cx="3381404" cy="1667904"/>
            <a:chOff x="0" y="0"/>
            <a:chExt cx="4508538" cy="2223872"/>
          </a:xfrm>
        </p:grpSpPr>
        <p:sp>
          <p:nvSpPr>
            <p:cNvPr id="12" name="Freeform 12"/>
            <p:cNvSpPr/>
            <p:nvPr/>
          </p:nvSpPr>
          <p:spPr>
            <a:xfrm>
              <a:off x="0" y="0"/>
              <a:ext cx="4508500" cy="2223897"/>
            </a:xfrm>
            <a:custGeom>
              <a:avLst/>
              <a:gdLst/>
              <a:ahLst/>
              <a:cxnLst/>
              <a:rect l="l" t="t" r="r" b="b"/>
              <a:pathLst>
                <a:path w="4508500" h="2223897">
                  <a:moveTo>
                    <a:pt x="0" y="0"/>
                  </a:moveTo>
                  <a:lnTo>
                    <a:pt x="4508500" y="0"/>
                  </a:lnTo>
                  <a:lnTo>
                    <a:pt x="4508500" y="2223897"/>
                  </a:lnTo>
                  <a:lnTo>
                    <a:pt x="0" y="2223897"/>
                  </a:lnTo>
                  <a:lnTo>
                    <a:pt x="0" y="0"/>
                  </a:lnTo>
                  <a:close/>
                </a:path>
              </a:pathLst>
            </a:custGeom>
            <a:blipFill>
              <a:blip r:embed="rId6"/>
              <a:stretch>
                <a:fillRect l="-227" r="-228" b="1"/>
              </a:stretch>
            </a:blipFill>
          </p:spPr>
          <p:txBody>
            <a:bodyPr/>
            <a:lstStyle/>
            <a:p>
              <a:endParaRPr lang="es-CL"/>
            </a:p>
          </p:txBody>
        </p:sp>
      </p:grpSp>
      <p:grpSp>
        <p:nvGrpSpPr>
          <p:cNvPr id="13" name="Group 13"/>
          <p:cNvGrpSpPr/>
          <p:nvPr/>
        </p:nvGrpSpPr>
        <p:grpSpPr>
          <a:xfrm>
            <a:off x="5434327" y="4655477"/>
            <a:ext cx="6633239" cy="4609538"/>
            <a:chOff x="0" y="0"/>
            <a:chExt cx="8844318" cy="6146051"/>
          </a:xfrm>
        </p:grpSpPr>
        <p:sp>
          <p:nvSpPr>
            <p:cNvPr id="14" name="Freeform 14" descr="P1010101"/>
            <p:cNvSpPr/>
            <p:nvPr/>
          </p:nvSpPr>
          <p:spPr>
            <a:xfrm>
              <a:off x="0" y="0"/>
              <a:ext cx="8844280" cy="6146038"/>
            </a:xfrm>
            <a:custGeom>
              <a:avLst/>
              <a:gdLst/>
              <a:ahLst/>
              <a:cxnLst/>
              <a:rect l="l" t="t" r="r" b="b"/>
              <a:pathLst>
                <a:path w="8844280" h="6146038">
                  <a:moveTo>
                    <a:pt x="0" y="0"/>
                  </a:moveTo>
                  <a:lnTo>
                    <a:pt x="8844280" y="0"/>
                  </a:lnTo>
                  <a:lnTo>
                    <a:pt x="8844280" y="6146038"/>
                  </a:lnTo>
                  <a:lnTo>
                    <a:pt x="0" y="6146038"/>
                  </a:lnTo>
                  <a:lnTo>
                    <a:pt x="0" y="0"/>
                  </a:lnTo>
                  <a:close/>
                </a:path>
              </a:pathLst>
            </a:custGeom>
            <a:blipFill>
              <a:blip r:embed="rId7"/>
              <a:stretch>
                <a:fillRect r="-8"/>
              </a:stretch>
            </a:blipFill>
          </p:spPr>
          <p:txBody>
            <a:bodyPr/>
            <a:lstStyle/>
            <a:p>
              <a:endParaRPr lang="es-CL"/>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3341875" y="581215"/>
            <a:ext cx="4994821"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DIA CIERRE AÑO 2025. </a:t>
            </a:r>
          </a:p>
        </p:txBody>
      </p:sp>
      <p:grpSp>
        <p:nvGrpSpPr>
          <p:cNvPr id="5" name="Group 5"/>
          <p:cNvGrpSpPr/>
          <p:nvPr/>
        </p:nvGrpSpPr>
        <p:grpSpPr>
          <a:xfrm>
            <a:off x="2708643" y="749008"/>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655816" y="1844145"/>
            <a:ext cx="14506204" cy="6600825"/>
          </a:xfrm>
          <a:prstGeom prst="rect">
            <a:avLst/>
          </a:prstGeom>
        </p:spPr>
        <p:txBody>
          <a:bodyPr lIns="0" tIns="0" rIns="0" bIns="0" rtlCol="0" anchor="t">
            <a:spAutoFit/>
          </a:bodyPr>
          <a:lstStyle/>
          <a:p>
            <a:pPr algn="l">
              <a:lnSpc>
                <a:spcPts val="5759"/>
              </a:lnSpc>
            </a:pPr>
            <a:r>
              <a:rPr lang="en-US" sz="4800">
                <a:solidFill>
                  <a:srgbClr val="000000"/>
                </a:solidFill>
                <a:latin typeface="Calibri (MS)"/>
                <a:ea typeface="Calibri (MS)"/>
                <a:cs typeface="Calibri (MS)"/>
                <a:sym typeface="Calibri (MS)"/>
              </a:rPr>
              <a:t>El periodo de Cierre busca entregar información en los logros y avances de los aprendizajes académicos y socioemocionales de los estudiantes y del trabajo realizado por el establecimiento. Con estos datos, docentes y equipo directivo pueden evaluar las acciones realizadas durante el año que finaliza y usar esta información para planificar el año siguiente, promoviendo una formación integral en los estudiantes. </a:t>
            </a:r>
          </a:p>
          <a:p>
            <a:pPr algn="l">
              <a:lnSpc>
                <a:spcPts val="5759"/>
              </a:lnSpc>
            </a:pPr>
            <a:endParaRPr lang="en-US" sz="4800">
              <a:solidFill>
                <a:srgbClr val="000000"/>
              </a:solidFill>
              <a:latin typeface="Calibri (MS)"/>
              <a:ea typeface="Calibri (MS)"/>
              <a:cs typeface="Calibri (MS)"/>
              <a:sym typeface="Calibri (MS)"/>
            </a:endParaRPr>
          </a:p>
        </p:txBody>
      </p:sp>
      <p:grpSp>
        <p:nvGrpSpPr>
          <p:cNvPr id="8" name="Group 8"/>
          <p:cNvGrpSpPr/>
          <p:nvPr/>
        </p:nvGrpSpPr>
        <p:grpSpPr>
          <a:xfrm>
            <a:off x="1222200" y="1942281"/>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21923"/>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572654" y="600265"/>
            <a:ext cx="11722865" cy="523875"/>
          </a:xfrm>
          <a:prstGeom prst="rect">
            <a:avLst/>
          </a:prstGeom>
        </p:spPr>
        <p:txBody>
          <a:bodyPr lIns="0" tIns="0" rIns="0" bIns="0" rtlCol="0" anchor="t">
            <a:spAutoFit/>
          </a:bodyPr>
          <a:lstStyle/>
          <a:p>
            <a:pPr algn="l">
              <a:lnSpc>
                <a:spcPts val="3600"/>
              </a:lnSpc>
            </a:pPr>
            <a:r>
              <a:rPr lang="en-US" sz="3000">
                <a:solidFill>
                  <a:srgbClr val="000000"/>
                </a:solidFill>
                <a:latin typeface="Calibri (MS)"/>
                <a:ea typeface="Calibri (MS)"/>
                <a:cs typeface="Calibri (MS)"/>
                <a:sym typeface="Calibri (MS)"/>
              </a:rPr>
              <a:t>DIA DIAGNOSTICO - CIERRE: RESULTADOS ACADEMICOS AÑO 2025. </a:t>
            </a:r>
          </a:p>
        </p:txBody>
      </p:sp>
      <p:grpSp>
        <p:nvGrpSpPr>
          <p:cNvPr id="5" name="Group 5"/>
          <p:cNvGrpSpPr/>
          <p:nvPr/>
        </p:nvGrpSpPr>
        <p:grpSpPr>
          <a:xfrm>
            <a:off x="1030862" y="666940"/>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301758" y="3079047"/>
            <a:ext cx="15385206" cy="4050123"/>
          </a:xfrm>
          <a:custGeom>
            <a:avLst/>
            <a:gdLst/>
            <a:ahLst/>
            <a:cxnLst/>
            <a:rect l="l" t="t" r="r" b="b"/>
            <a:pathLst>
              <a:path w="15385206" h="4050123">
                <a:moveTo>
                  <a:pt x="0" y="0"/>
                </a:moveTo>
                <a:lnTo>
                  <a:pt x="15385206" y="0"/>
                </a:lnTo>
                <a:lnTo>
                  <a:pt x="15385206" y="4050122"/>
                </a:lnTo>
                <a:lnTo>
                  <a:pt x="0" y="4050122"/>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27525"/>
            <a:ext cx="15656102" cy="1304925"/>
          </a:xfrm>
          <a:prstGeom prst="rect">
            <a:avLst/>
          </a:prstGeom>
        </p:spPr>
        <p:txBody>
          <a:bodyPr lIns="0" tIns="0" rIns="0" bIns="0" rtlCol="0" anchor="t">
            <a:spAutoFit/>
          </a:bodyPr>
          <a:lstStyle/>
          <a:p>
            <a:pPr algn="l">
              <a:lnSpc>
                <a:spcPts val="2520"/>
              </a:lnSpc>
            </a:pPr>
            <a:r>
              <a:rPr lang="en-US" sz="2100" b="1">
                <a:solidFill>
                  <a:srgbClr val="000000"/>
                </a:solidFill>
                <a:latin typeface="Calibri (MS) Bold"/>
                <a:ea typeface="Calibri (MS) Bold"/>
                <a:cs typeface="Calibri (MS) Bold"/>
                <a:sym typeface="Calibri (MS) Bold"/>
              </a:rPr>
              <a:t>Descripción según niveles de logro</a:t>
            </a:r>
          </a:p>
          <a:p>
            <a:pPr algn="l">
              <a:lnSpc>
                <a:spcPts val="2520"/>
              </a:lnSpc>
            </a:pPr>
            <a:r>
              <a:rPr lang="en-US" sz="2100">
                <a:solidFill>
                  <a:srgbClr val="000000"/>
                </a:solidFill>
                <a:latin typeface="Calibri (MS)"/>
                <a:ea typeface="Calibri (MS)"/>
                <a:cs typeface="Calibri (MS)"/>
                <a:sym typeface="Calibri (MS)"/>
              </a:rPr>
              <a:t>• </a:t>
            </a:r>
            <a:r>
              <a:rPr lang="en-US" sz="2100" b="1">
                <a:solidFill>
                  <a:srgbClr val="000000"/>
                </a:solidFill>
                <a:latin typeface="Calibri (MS) Bold"/>
                <a:ea typeface="Calibri (MS) Bold"/>
                <a:cs typeface="Calibri (MS) Bold"/>
                <a:sym typeface="Calibri (MS) Bold"/>
              </a:rPr>
              <a:t>nivel I:</a:t>
            </a:r>
            <a:r>
              <a:rPr lang="en-US" sz="2100">
                <a:solidFill>
                  <a:srgbClr val="000000"/>
                </a:solidFill>
                <a:latin typeface="Calibri (MS)"/>
                <a:ea typeface="Calibri (MS)"/>
                <a:cs typeface="Calibri (MS)"/>
                <a:sym typeface="Calibri (MS)"/>
              </a:rPr>
              <a:t> estudiantes que </a:t>
            </a:r>
            <a:r>
              <a:rPr lang="en-US" sz="2100" b="1">
                <a:solidFill>
                  <a:srgbClr val="000000"/>
                </a:solidFill>
                <a:latin typeface="Calibri (MS) Bold"/>
                <a:ea typeface="Calibri (MS) Bold"/>
                <a:cs typeface="Calibri (MS) Bold"/>
                <a:sym typeface="Calibri (MS) Bold"/>
              </a:rPr>
              <a:t>NO logran </a:t>
            </a:r>
            <a:r>
              <a:rPr lang="en-US" sz="2100">
                <a:solidFill>
                  <a:srgbClr val="000000"/>
                </a:solidFill>
                <a:latin typeface="Calibri (MS)"/>
                <a:ea typeface="Calibri (MS)"/>
                <a:cs typeface="Calibri (MS)"/>
                <a:sym typeface="Calibri (MS)"/>
              </a:rPr>
              <a:t>alcanzar los aprendizajes mínimos de los OA basales del área evaluada. </a:t>
            </a:r>
          </a:p>
          <a:p>
            <a:pPr algn="l">
              <a:lnSpc>
                <a:spcPts val="2520"/>
              </a:lnSpc>
            </a:pPr>
            <a:r>
              <a:rPr lang="en-US" sz="2100">
                <a:solidFill>
                  <a:srgbClr val="000000"/>
                </a:solidFill>
                <a:latin typeface="Calibri (MS)"/>
                <a:ea typeface="Calibri (MS)"/>
                <a:cs typeface="Calibri (MS)"/>
                <a:sym typeface="Calibri (MS)"/>
              </a:rPr>
              <a:t>• nivel II: estudiantes que logran alcanzar parcialmente los OA basales del área evaluada. </a:t>
            </a:r>
          </a:p>
          <a:p>
            <a:pPr algn="l">
              <a:lnSpc>
                <a:spcPts val="2520"/>
              </a:lnSpc>
            </a:pPr>
            <a:r>
              <a:rPr lang="en-US" sz="2100">
                <a:solidFill>
                  <a:srgbClr val="000000"/>
                </a:solidFill>
                <a:latin typeface="Calibri (MS)"/>
                <a:ea typeface="Calibri (MS)"/>
                <a:cs typeface="Calibri (MS)"/>
                <a:sym typeface="Calibri (MS)"/>
              </a:rPr>
              <a:t>• nivel III: estudiantes que logran alcanzar satisfactoriamente los OA basales del área evaluada. </a:t>
            </a:r>
          </a:p>
        </p:txBody>
      </p:sp>
      <p:sp>
        <p:nvSpPr>
          <p:cNvPr id="11" name="TextBox 11"/>
          <p:cNvSpPr txBox="1"/>
          <p:nvPr/>
        </p:nvSpPr>
        <p:spPr>
          <a:xfrm>
            <a:off x="13295519" y="600265"/>
            <a:ext cx="1531343" cy="523875"/>
          </a:xfrm>
          <a:prstGeom prst="rect">
            <a:avLst/>
          </a:prstGeom>
        </p:spPr>
        <p:txBody>
          <a:bodyPr lIns="0" tIns="0" rIns="0" bIns="0" rtlCol="0" anchor="t">
            <a:spAutoFit/>
          </a:bodyPr>
          <a:lstStyle/>
          <a:p>
            <a:pPr algn="l">
              <a:lnSpc>
                <a:spcPts val="3600"/>
              </a:lnSpc>
            </a:pPr>
            <a:r>
              <a:rPr lang="en-US" sz="3000">
                <a:solidFill>
                  <a:srgbClr val="000000"/>
                </a:solidFill>
                <a:latin typeface="Calibri (MS)"/>
                <a:ea typeface="Calibri (MS)"/>
                <a:cs typeface="Calibri (MS)"/>
                <a:sym typeface="Calibri (MS)"/>
              </a:rPr>
              <a:t>Lectura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21923"/>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572654" y="600265"/>
            <a:ext cx="11722865" cy="523875"/>
          </a:xfrm>
          <a:prstGeom prst="rect">
            <a:avLst/>
          </a:prstGeom>
        </p:spPr>
        <p:txBody>
          <a:bodyPr lIns="0" tIns="0" rIns="0" bIns="0" rtlCol="0" anchor="t">
            <a:spAutoFit/>
          </a:bodyPr>
          <a:lstStyle/>
          <a:p>
            <a:pPr algn="l">
              <a:lnSpc>
                <a:spcPts val="3600"/>
              </a:lnSpc>
            </a:pPr>
            <a:r>
              <a:rPr lang="en-US" sz="3000">
                <a:solidFill>
                  <a:srgbClr val="000000"/>
                </a:solidFill>
                <a:latin typeface="Calibri (MS)"/>
                <a:ea typeface="Calibri (MS)"/>
                <a:cs typeface="Calibri (MS)"/>
                <a:sym typeface="Calibri (MS)"/>
              </a:rPr>
              <a:t>DIA DIAGNOSTICO - CIERRE: RESULTADOS ACADEMICOS AÑO 2025. </a:t>
            </a:r>
          </a:p>
        </p:txBody>
      </p:sp>
      <p:grpSp>
        <p:nvGrpSpPr>
          <p:cNvPr id="5" name="Group 5"/>
          <p:cNvGrpSpPr/>
          <p:nvPr/>
        </p:nvGrpSpPr>
        <p:grpSpPr>
          <a:xfrm>
            <a:off x="1030862" y="666940"/>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998039" y="3790010"/>
            <a:ext cx="14565004" cy="3727654"/>
          </a:xfrm>
          <a:custGeom>
            <a:avLst/>
            <a:gdLst/>
            <a:ahLst/>
            <a:cxnLst/>
            <a:rect l="l" t="t" r="r" b="b"/>
            <a:pathLst>
              <a:path w="14565004" h="3727654">
                <a:moveTo>
                  <a:pt x="0" y="0"/>
                </a:moveTo>
                <a:lnTo>
                  <a:pt x="14565003" y="0"/>
                </a:lnTo>
                <a:lnTo>
                  <a:pt x="14565003" y="3727653"/>
                </a:lnTo>
                <a:lnTo>
                  <a:pt x="0" y="3727653"/>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27525"/>
            <a:ext cx="15656102" cy="1304925"/>
          </a:xfrm>
          <a:prstGeom prst="rect">
            <a:avLst/>
          </a:prstGeom>
        </p:spPr>
        <p:txBody>
          <a:bodyPr lIns="0" tIns="0" rIns="0" bIns="0" rtlCol="0" anchor="t">
            <a:spAutoFit/>
          </a:bodyPr>
          <a:lstStyle/>
          <a:p>
            <a:pPr algn="l">
              <a:lnSpc>
                <a:spcPts val="2520"/>
              </a:lnSpc>
            </a:pPr>
            <a:r>
              <a:rPr lang="en-US" sz="2100" b="1">
                <a:solidFill>
                  <a:srgbClr val="000000"/>
                </a:solidFill>
                <a:latin typeface="Calibri (MS) Bold"/>
                <a:ea typeface="Calibri (MS) Bold"/>
                <a:cs typeface="Calibri (MS) Bold"/>
                <a:sym typeface="Calibri (MS) Bold"/>
              </a:rPr>
              <a:t>Descripción según niveles de logro</a:t>
            </a:r>
          </a:p>
          <a:p>
            <a:pPr algn="l">
              <a:lnSpc>
                <a:spcPts val="2520"/>
              </a:lnSpc>
            </a:pPr>
            <a:r>
              <a:rPr lang="en-US" sz="2100">
                <a:solidFill>
                  <a:srgbClr val="000000"/>
                </a:solidFill>
                <a:latin typeface="Calibri (MS)"/>
                <a:ea typeface="Calibri (MS)"/>
                <a:cs typeface="Calibri (MS)"/>
                <a:sym typeface="Calibri (MS)"/>
              </a:rPr>
              <a:t>• </a:t>
            </a:r>
            <a:r>
              <a:rPr lang="en-US" sz="2100" b="1">
                <a:solidFill>
                  <a:srgbClr val="000000"/>
                </a:solidFill>
                <a:latin typeface="Calibri (MS) Bold"/>
                <a:ea typeface="Calibri (MS) Bold"/>
                <a:cs typeface="Calibri (MS) Bold"/>
                <a:sym typeface="Calibri (MS) Bold"/>
              </a:rPr>
              <a:t>nivel I:</a:t>
            </a:r>
            <a:r>
              <a:rPr lang="en-US" sz="2100">
                <a:solidFill>
                  <a:srgbClr val="000000"/>
                </a:solidFill>
                <a:latin typeface="Calibri (MS)"/>
                <a:ea typeface="Calibri (MS)"/>
                <a:cs typeface="Calibri (MS)"/>
                <a:sym typeface="Calibri (MS)"/>
              </a:rPr>
              <a:t> estudiantes que </a:t>
            </a:r>
            <a:r>
              <a:rPr lang="en-US" sz="2100" b="1">
                <a:solidFill>
                  <a:srgbClr val="000000"/>
                </a:solidFill>
                <a:latin typeface="Calibri (MS) Bold"/>
                <a:ea typeface="Calibri (MS) Bold"/>
                <a:cs typeface="Calibri (MS) Bold"/>
                <a:sym typeface="Calibri (MS) Bold"/>
              </a:rPr>
              <a:t>NO logran </a:t>
            </a:r>
            <a:r>
              <a:rPr lang="en-US" sz="2100">
                <a:solidFill>
                  <a:srgbClr val="000000"/>
                </a:solidFill>
                <a:latin typeface="Calibri (MS)"/>
                <a:ea typeface="Calibri (MS)"/>
                <a:cs typeface="Calibri (MS)"/>
                <a:sym typeface="Calibri (MS)"/>
              </a:rPr>
              <a:t>alcanzar los aprendizajes mínimos de los OA basales del área evaluada. </a:t>
            </a:r>
          </a:p>
          <a:p>
            <a:pPr algn="l">
              <a:lnSpc>
                <a:spcPts val="2520"/>
              </a:lnSpc>
            </a:pPr>
            <a:r>
              <a:rPr lang="en-US" sz="2100">
                <a:solidFill>
                  <a:srgbClr val="000000"/>
                </a:solidFill>
                <a:latin typeface="Calibri (MS)"/>
                <a:ea typeface="Calibri (MS)"/>
                <a:cs typeface="Calibri (MS)"/>
                <a:sym typeface="Calibri (MS)"/>
              </a:rPr>
              <a:t>• nivel II: estudiantes que logran alcanzar parcialmente los OA basales del área evaluada. </a:t>
            </a:r>
          </a:p>
          <a:p>
            <a:pPr algn="l">
              <a:lnSpc>
                <a:spcPts val="2520"/>
              </a:lnSpc>
            </a:pPr>
            <a:r>
              <a:rPr lang="en-US" sz="2100">
                <a:solidFill>
                  <a:srgbClr val="000000"/>
                </a:solidFill>
                <a:latin typeface="Calibri (MS)"/>
                <a:ea typeface="Calibri (MS)"/>
                <a:cs typeface="Calibri (MS)"/>
                <a:sym typeface="Calibri (MS)"/>
              </a:rPr>
              <a:t>• nivel III: estudiantes que logran alcanzar satisfactoriamente los OA basales del área evaluada.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9790"/>
            <a:ext cx="16344900" cy="410369"/>
          </a:xfrm>
          <a:prstGeom prst="rect">
            <a:avLst/>
          </a:prstGeom>
        </p:spPr>
        <p:txBody>
          <a:bodyPr lIns="0" tIns="0" rIns="0" bIns="0" rtlCol="0" anchor="t">
            <a:spAutoFit/>
          </a:bodyPr>
          <a:lstStyle/>
          <a:p>
            <a:pPr algn="l">
              <a:lnSpc>
                <a:spcPts val="3240"/>
              </a:lnSpc>
            </a:pPr>
            <a:r>
              <a:rPr lang="en-US" sz="2700" dirty="0">
                <a:solidFill>
                  <a:srgbClr val="000000"/>
                </a:solidFill>
                <a:latin typeface="Calibri (MS)"/>
                <a:ea typeface="Calibri (MS)"/>
                <a:cs typeface="Calibri (MS)"/>
                <a:sym typeface="Calibri (MS)"/>
              </a:rPr>
              <a:t>DIA CIERRE: RESULTADOS SOCIOEMOCIONALES AÑO 2025.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030862" y="1237050"/>
            <a:ext cx="16344900" cy="7277100"/>
          </a:xfrm>
          <a:prstGeom prst="rect">
            <a:avLst/>
          </a:prstGeom>
        </p:spPr>
        <p:txBody>
          <a:bodyPr lIns="0" tIns="0" rIns="0" bIns="0" rtlCol="0" anchor="t">
            <a:spAutoFit/>
          </a:bodyPr>
          <a:lstStyle/>
          <a:p>
            <a:pPr algn="l">
              <a:lnSpc>
                <a:spcPts val="2879"/>
              </a:lnSpc>
            </a:pPr>
            <a:r>
              <a:rPr lang="en-US" sz="2400">
                <a:solidFill>
                  <a:srgbClr val="000000"/>
                </a:solidFill>
                <a:latin typeface="Calibri (MS)"/>
                <a:ea typeface="Calibri (MS)"/>
                <a:cs typeface="Calibri (MS)"/>
                <a:sym typeface="Calibri (MS)"/>
              </a:rPr>
              <a:t>Aprendizaje Socioemocional </a:t>
            </a:r>
          </a:p>
          <a:p>
            <a:pPr algn="l">
              <a:lnSpc>
                <a:spcPts val="2879"/>
              </a:lnSpc>
            </a:pPr>
            <a:r>
              <a:rPr lang="en-US" sz="2400">
                <a:solidFill>
                  <a:srgbClr val="000000"/>
                </a:solidFill>
                <a:latin typeface="Calibri (MS)"/>
                <a:ea typeface="Calibri (MS)"/>
                <a:cs typeface="Calibri (MS)"/>
                <a:sym typeface="Calibri (MS)"/>
              </a:rPr>
              <a:t> Personal: </a:t>
            </a:r>
          </a:p>
          <a:p>
            <a:pPr algn="l">
              <a:lnSpc>
                <a:spcPts val="2879"/>
              </a:lnSpc>
            </a:pPr>
            <a:r>
              <a:rPr lang="en-US" sz="2400">
                <a:solidFill>
                  <a:srgbClr val="000000"/>
                </a:solidFill>
                <a:latin typeface="Calibri (MS)"/>
                <a:ea typeface="Calibri (MS)"/>
                <a:cs typeface="Calibri (MS)"/>
                <a:sym typeface="Calibri (MS)"/>
              </a:rPr>
              <a:t>• Desarrollo los estudiantes: capacidad del grupo de estudiantes de reconocer estados emocionales propios, comunicarlos de forma responsable y tomar decisiones de manera reflexiva. </a:t>
            </a:r>
          </a:p>
          <a:p>
            <a:pPr algn="l">
              <a:lnSpc>
                <a:spcPts val="2879"/>
              </a:lnSpc>
            </a:pPr>
            <a:r>
              <a:rPr lang="en-US" sz="2400">
                <a:solidFill>
                  <a:srgbClr val="000000"/>
                </a:solidFill>
                <a:latin typeface="Calibri (MS)"/>
                <a:ea typeface="Calibri (MS)"/>
                <a:cs typeface="Calibri (MS)"/>
                <a:sym typeface="Calibri (MS)"/>
              </a:rPr>
              <a:t>• Gestión del establecimiento: acciones que se lleva a cabo en el establecimiento para propiciar el desarrollo personal los estudiantes, promoviendo las Habilidades Socioemocionales de: Conciencia de sí mismo(a), Autorregulación y Toma responsable de decisiones. </a:t>
            </a:r>
          </a:p>
          <a:p>
            <a:pPr algn="l">
              <a:lnSpc>
                <a:spcPts val="2879"/>
              </a:lnSpc>
            </a:pPr>
            <a:r>
              <a:rPr lang="en-US" sz="2400">
                <a:solidFill>
                  <a:srgbClr val="000000"/>
                </a:solidFill>
                <a:latin typeface="Calibri (MS)"/>
                <a:ea typeface="Calibri (MS)"/>
                <a:cs typeface="Calibri (MS)"/>
                <a:sym typeface="Calibri (MS)"/>
              </a:rPr>
              <a:t> Comunitario: </a:t>
            </a:r>
          </a:p>
          <a:p>
            <a:pPr algn="l">
              <a:lnSpc>
                <a:spcPts val="2879"/>
              </a:lnSpc>
            </a:pPr>
            <a:r>
              <a:rPr lang="en-US" sz="2400">
                <a:solidFill>
                  <a:srgbClr val="000000"/>
                </a:solidFill>
                <a:latin typeface="Calibri (MS)"/>
                <a:ea typeface="Calibri (MS)"/>
                <a:cs typeface="Calibri (MS)"/>
                <a:sym typeface="Calibri (MS)"/>
              </a:rPr>
              <a:t>• Desarrollo de  los estudiantes: capacidad del grupo de estudiantes para identificar, comprender y respetar las emociones y perspectivas de otras personas, actuando adecuadamente hacia la experiencia de las y los demás, y creando un ambiente de comunicación y colaboración.</a:t>
            </a:r>
          </a:p>
          <a:p>
            <a:pPr algn="l">
              <a:lnSpc>
                <a:spcPts val="2879"/>
              </a:lnSpc>
            </a:pPr>
            <a:r>
              <a:rPr lang="en-US" sz="2400">
                <a:solidFill>
                  <a:srgbClr val="000000"/>
                </a:solidFill>
                <a:latin typeface="Calibri (MS)"/>
                <a:ea typeface="Calibri (MS)"/>
                <a:cs typeface="Calibri (MS)"/>
                <a:sym typeface="Calibri (MS)"/>
              </a:rPr>
              <a:t> • Gestión del establecimiento: acciones que se lleva a cabo en el establecimiento para propiciar el desarrollo comunitario de las y los estudiantes, promoviendo las habilidades socioemocionales de: Conciencia de otros(as), Empatía, y Colaboración y comunicación. </a:t>
            </a:r>
          </a:p>
          <a:p>
            <a:pPr algn="l">
              <a:lnSpc>
                <a:spcPts val="2879"/>
              </a:lnSpc>
            </a:pPr>
            <a:r>
              <a:rPr lang="en-US" sz="2400">
                <a:solidFill>
                  <a:srgbClr val="000000"/>
                </a:solidFill>
                <a:latin typeface="Calibri (MS)"/>
                <a:ea typeface="Calibri (MS)"/>
                <a:cs typeface="Calibri (MS)"/>
                <a:sym typeface="Calibri (MS)"/>
              </a:rPr>
              <a:t> Ciudadano:</a:t>
            </a:r>
          </a:p>
          <a:p>
            <a:pPr algn="l">
              <a:lnSpc>
                <a:spcPts val="2879"/>
              </a:lnSpc>
            </a:pPr>
            <a:r>
              <a:rPr lang="en-US" sz="2400">
                <a:solidFill>
                  <a:srgbClr val="000000"/>
                </a:solidFill>
                <a:latin typeface="Calibri (MS)"/>
                <a:ea typeface="Calibri (MS)"/>
                <a:cs typeface="Calibri (MS)"/>
                <a:sym typeface="Calibri (MS)"/>
              </a:rPr>
              <a:t> • Desarrollo de  los estudiantes: capacidad del grupo de estudiantes para respetar y valorar las diferencias y particularidades de las personas, actuando de acuerdo con los valores que están a la base de una convivencia ciudadana, tales como el respeto, la solidaridad y el buen trato, participando activamente en los acuerdos para la convivencia y el funcionamiento colectivo. </a:t>
            </a:r>
          </a:p>
          <a:p>
            <a:pPr algn="l">
              <a:lnSpc>
                <a:spcPts val="2879"/>
              </a:lnSpc>
            </a:pPr>
            <a:r>
              <a:rPr lang="en-US" sz="2400">
                <a:solidFill>
                  <a:srgbClr val="000000"/>
                </a:solidFill>
                <a:latin typeface="Calibri (MS)"/>
                <a:ea typeface="Calibri (MS)"/>
                <a:cs typeface="Calibri (MS)"/>
                <a:sym typeface="Calibri (MS)"/>
              </a:rPr>
              <a:t>• Gestión del establecimiento: acciones que se lleva a cabo en el establecimiento para propiciar el aprendizaje ciudadano de las y los estudiantes, promoviendo las habilidades socioemocionales de: Inclusividad, Prosocialidad y Compromiso democrático.</a:t>
            </a:r>
          </a:p>
        </p:txBody>
      </p:sp>
      <p:grpSp>
        <p:nvGrpSpPr>
          <p:cNvPr id="8" name="Group 8"/>
          <p:cNvGrpSpPr/>
          <p:nvPr/>
        </p:nvGrpSpPr>
        <p:grpSpPr>
          <a:xfrm>
            <a:off x="537934" y="1278255"/>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9790"/>
            <a:ext cx="16344900" cy="410369"/>
          </a:xfrm>
          <a:prstGeom prst="rect">
            <a:avLst/>
          </a:prstGeom>
        </p:spPr>
        <p:txBody>
          <a:bodyPr lIns="0" tIns="0" rIns="0" bIns="0" rtlCol="0" anchor="t">
            <a:spAutoFit/>
          </a:bodyPr>
          <a:lstStyle/>
          <a:p>
            <a:pPr algn="l">
              <a:lnSpc>
                <a:spcPts val="3240"/>
              </a:lnSpc>
            </a:pPr>
            <a:r>
              <a:rPr lang="en-US" sz="2700" dirty="0">
                <a:solidFill>
                  <a:srgbClr val="000000"/>
                </a:solidFill>
                <a:latin typeface="Calibri (MS)"/>
                <a:ea typeface="Calibri (MS)"/>
                <a:cs typeface="Calibri (MS)"/>
                <a:sym typeface="Calibri (MS)"/>
              </a:rPr>
              <a:t>DIA CIERRE: RESULTADOS DE CADA GRADO EN LOS APRENDIZAJES SOCIOEMOCIONALES AÑO 2025.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468818" y="2532680"/>
            <a:ext cx="14380004" cy="4891559"/>
          </a:xfrm>
          <a:custGeom>
            <a:avLst/>
            <a:gdLst/>
            <a:ahLst/>
            <a:cxnLst/>
            <a:rect l="l" t="t" r="r" b="b"/>
            <a:pathLst>
              <a:path w="14380004" h="4891559">
                <a:moveTo>
                  <a:pt x="0" y="0"/>
                </a:moveTo>
                <a:lnTo>
                  <a:pt x="14380003" y="0"/>
                </a:lnTo>
                <a:lnTo>
                  <a:pt x="14380003" y="4891558"/>
                </a:lnTo>
                <a:lnTo>
                  <a:pt x="0" y="4891558"/>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18000"/>
            <a:ext cx="16344900" cy="935203"/>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Los gráficos presentan los Porcentaje de Respuestas Favorables, es decir, porcentajes de respuestas de las y los estudiantes que muestran una adecuada percepción o valoración de las dimensiones evaluadas.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9790"/>
            <a:ext cx="16344900" cy="565871"/>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DIA CIERRE: RESULTADOS DE CADA GRADO EN LOS APRENDIZAJES SOCIOEMOCIONALES AÑO 2024.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2231631" y="2795549"/>
            <a:ext cx="13974300" cy="4746705"/>
          </a:xfrm>
          <a:custGeom>
            <a:avLst/>
            <a:gdLst/>
            <a:ahLst/>
            <a:cxnLst/>
            <a:rect l="l" t="t" r="r" b="b"/>
            <a:pathLst>
              <a:path w="13974300" h="4746705">
                <a:moveTo>
                  <a:pt x="0" y="0"/>
                </a:moveTo>
                <a:lnTo>
                  <a:pt x="13974300" y="0"/>
                </a:lnTo>
                <a:lnTo>
                  <a:pt x="13974300" y="4746705"/>
                </a:lnTo>
                <a:lnTo>
                  <a:pt x="0" y="4746705"/>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18000"/>
            <a:ext cx="16344900" cy="935203"/>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Los gráficos presentan los Porcentaje de Respuestas Favorables, es decir, porcentajes de respuestas de las y los estudiantes que muestran una adecuada percepción o valoración de las dimensiones evaluadas.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9790"/>
            <a:ext cx="16344900" cy="410369"/>
          </a:xfrm>
          <a:prstGeom prst="rect">
            <a:avLst/>
          </a:prstGeom>
        </p:spPr>
        <p:txBody>
          <a:bodyPr lIns="0" tIns="0" rIns="0" bIns="0" rtlCol="0" anchor="t">
            <a:spAutoFit/>
          </a:bodyPr>
          <a:lstStyle/>
          <a:p>
            <a:pPr algn="l">
              <a:lnSpc>
                <a:spcPts val="3240"/>
              </a:lnSpc>
            </a:pPr>
            <a:r>
              <a:rPr lang="en-US" sz="2700" dirty="0">
                <a:solidFill>
                  <a:srgbClr val="000000"/>
                </a:solidFill>
                <a:latin typeface="Calibri (MS)"/>
                <a:ea typeface="Calibri (MS)"/>
                <a:cs typeface="Calibri (MS)"/>
                <a:sym typeface="Calibri (MS)"/>
              </a:rPr>
              <a:t>DIA CIERRE: RESULTADOS DE CADA GRADO EN LOS APRENDIZAJES SOCIOEMOCIONALES AÑO 2025.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502525" y="2711645"/>
            <a:ext cx="14722736" cy="4685425"/>
          </a:xfrm>
          <a:custGeom>
            <a:avLst/>
            <a:gdLst/>
            <a:ahLst/>
            <a:cxnLst/>
            <a:rect l="l" t="t" r="r" b="b"/>
            <a:pathLst>
              <a:path w="14722736" h="4685425">
                <a:moveTo>
                  <a:pt x="0" y="0"/>
                </a:moveTo>
                <a:lnTo>
                  <a:pt x="14722736" y="0"/>
                </a:lnTo>
                <a:lnTo>
                  <a:pt x="14722736" y="4685425"/>
                </a:lnTo>
                <a:lnTo>
                  <a:pt x="0" y="4685425"/>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18000"/>
            <a:ext cx="16344900" cy="935203"/>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Los gráficos presentan los Porcentaje de Respuestas Favorables, es decir, porcentajes de respuestas de las y los estudiantes que muestran una adecuada percepción o valoración de las dimensiones evaluadas.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9790"/>
            <a:ext cx="16344900" cy="410369"/>
          </a:xfrm>
          <a:prstGeom prst="rect">
            <a:avLst/>
          </a:prstGeom>
        </p:spPr>
        <p:txBody>
          <a:bodyPr lIns="0" tIns="0" rIns="0" bIns="0" rtlCol="0" anchor="t">
            <a:spAutoFit/>
          </a:bodyPr>
          <a:lstStyle/>
          <a:p>
            <a:pPr algn="l">
              <a:lnSpc>
                <a:spcPts val="3240"/>
              </a:lnSpc>
            </a:pPr>
            <a:r>
              <a:rPr lang="en-US" sz="2700" dirty="0">
                <a:solidFill>
                  <a:srgbClr val="000000"/>
                </a:solidFill>
                <a:latin typeface="Calibri (MS)"/>
                <a:ea typeface="Calibri (MS)"/>
                <a:cs typeface="Calibri (MS)"/>
                <a:sym typeface="Calibri (MS)"/>
              </a:rPr>
              <a:t>DIA CIERRE: RESULTADOS DE CADA GRADO EN LOS APRENDIZAJES SOCIOEMOCIONALES AÑO 2025.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2270057" y="2777973"/>
            <a:ext cx="15105705" cy="5198319"/>
          </a:xfrm>
          <a:custGeom>
            <a:avLst/>
            <a:gdLst/>
            <a:ahLst/>
            <a:cxnLst/>
            <a:rect l="l" t="t" r="r" b="b"/>
            <a:pathLst>
              <a:path w="15105705" h="5198319">
                <a:moveTo>
                  <a:pt x="0" y="0"/>
                </a:moveTo>
                <a:lnTo>
                  <a:pt x="15105705" y="0"/>
                </a:lnTo>
                <a:lnTo>
                  <a:pt x="15105705" y="5198320"/>
                </a:lnTo>
                <a:lnTo>
                  <a:pt x="0" y="5198320"/>
                </a:lnTo>
                <a:lnTo>
                  <a:pt x="0" y="0"/>
                </a:lnTo>
                <a:close/>
              </a:path>
            </a:pathLst>
          </a:custGeom>
          <a:blipFill>
            <a:blip r:embed="rId5"/>
            <a:stretch>
              <a:fillRect/>
            </a:stretch>
          </a:blipFill>
        </p:spPr>
        <p:txBody>
          <a:bodyPr/>
          <a:lstStyle/>
          <a:p>
            <a:endParaRPr lang="es-CL"/>
          </a:p>
        </p:txBody>
      </p:sp>
      <p:sp>
        <p:nvSpPr>
          <p:cNvPr id="10" name="TextBox 10"/>
          <p:cNvSpPr txBox="1"/>
          <p:nvPr/>
        </p:nvSpPr>
        <p:spPr>
          <a:xfrm>
            <a:off x="1030862" y="1218000"/>
            <a:ext cx="16344900" cy="935203"/>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Los gráficos presentan los Porcentaje de Respuestas Favorables, es decir, porcentajes de respuestas de las y los estudiantes que muestran una adecuada percepción o valoración de las dimensiones evaluadas.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609600"/>
          </a:xfrm>
          <a:prstGeom prst="rect">
            <a:avLst/>
          </a:prstGeom>
        </p:spPr>
        <p:txBody>
          <a:bodyPr lIns="0" tIns="0" rIns="0" bIns="0" rtlCol="0" anchor="t">
            <a:spAutoFit/>
          </a:bodyPr>
          <a:lstStyle/>
          <a:p>
            <a:pPr algn="l">
              <a:lnSpc>
                <a:spcPts val="4320"/>
              </a:lnSpc>
            </a:pPr>
            <a:r>
              <a:rPr lang="en-US" sz="3600">
                <a:solidFill>
                  <a:srgbClr val="000000"/>
                </a:solidFill>
                <a:latin typeface="Calibri (MS)"/>
                <a:ea typeface="Calibri (MS)"/>
                <a:cs typeface="Calibri (MS)"/>
                <a:sym typeface="Calibri (MS)"/>
              </a:rPr>
              <a:t>SIMCE 2025</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030862" y="1218000"/>
            <a:ext cx="16344900" cy="1766202"/>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El SIMCE (Sistema de Medición de la Calidad de la Educación) es una evaluación nacional que aplica el Ministerio de Educación para conocer cómo están aprendiendo los estudiantes en áreas como Lenguaje, Matemática y Ciencias. Su objetivo es ayudar a mejorar la enseñanza y apoyar a las escuelas en su trabajo educativo. </a:t>
            </a:r>
            <a:r>
              <a:rPr lang="en-US" sz="2700" b="1">
                <a:solidFill>
                  <a:srgbClr val="000000"/>
                </a:solidFill>
                <a:latin typeface="Calibri (MS) Bold"/>
                <a:ea typeface="Calibri (MS) Bold"/>
                <a:cs typeface="Calibri (MS) Bold"/>
                <a:sym typeface="Calibri (MS) Bold"/>
              </a:rPr>
              <a:t>No busca calificar a los estudiantes</a:t>
            </a:r>
            <a:r>
              <a:rPr lang="en-US" sz="2700">
                <a:solidFill>
                  <a:srgbClr val="000000"/>
                </a:solidFill>
                <a:latin typeface="Calibri (MS)"/>
                <a:ea typeface="Calibri (MS)"/>
                <a:cs typeface="Calibri (MS)"/>
                <a:sym typeface="Calibri (MS)"/>
              </a:rPr>
              <a:t>, sino entregar información para avanzar juntos en una mejor educación.</a:t>
            </a:r>
          </a:p>
        </p:txBody>
      </p:sp>
      <p:grpSp>
        <p:nvGrpSpPr>
          <p:cNvPr id="8" name="Group 8"/>
          <p:cNvGrpSpPr/>
          <p:nvPr/>
        </p:nvGrpSpPr>
        <p:grpSpPr>
          <a:xfrm>
            <a:off x="537934" y="1278255"/>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609600"/>
          </a:xfrm>
          <a:prstGeom prst="rect">
            <a:avLst/>
          </a:prstGeom>
        </p:spPr>
        <p:txBody>
          <a:bodyPr lIns="0" tIns="0" rIns="0" bIns="0" rtlCol="0" anchor="t">
            <a:spAutoFit/>
          </a:bodyPr>
          <a:lstStyle/>
          <a:p>
            <a:pPr algn="l">
              <a:lnSpc>
                <a:spcPts val="4320"/>
              </a:lnSpc>
            </a:pPr>
            <a:r>
              <a:rPr lang="en-US" sz="3600">
                <a:solidFill>
                  <a:srgbClr val="000000"/>
                </a:solidFill>
                <a:latin typeface="Calibri (MS)"/>
                <a:ea typeface="Calibri (MS)"/>
                <a:cs typeface="Calibri (MS)"/>
                <a:sym typeface="Calibri (MS)"/>
              </a:rPr>
              <a:t>SIMCE 2025</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534113" y="2749046"/>
            <a:ext cx="15215403" cy="6447527"/>
          </a:xfrm>
          <a:custGeom>
            <a:avLst/>
            <a:gdLst/>
            <a:ahLst/>
            <a:cxnLst/>
            <a:rect l="l" t="t" r="r" b="b"/>
            <a:pathLst>
              <a:path w="15215403" h="6447527">
                <a:moveTo>
                  <a:pt x="0" y="0"/>
                </a:moveTo>
                <a:lnTo>
                  <a:pt x="15215403" y="0"/>
                </a:lnTo>
                <a:lnTo>
                  <a:pt x="15215403" y="6447527"/>
                </a:lnTo>
                <a:lnTo>
                  <a:pt x="0" y="6447527"/>
                </a:lnTo>
                <a:lnTo>
                  <a:pt x="0" y="0"/>
                </a:lnTo>
                <a:close/>
              </a:path>
            </a:pathLst>
          </a:custGeom>
          <a:blipFill>
            <a:blip r:embed="rId5"/>
            <a:stretch>
              <a:fillRect/>
            </a:stretch>
          </a:blipFill>
        </p:spPr>
        <p:txBody>
          <a:bodyPr/>
          <a:lstStyle/>
          <a:p>
            <a:endParaRPr lang="es-C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8228743" cy="779116"/>
          </a:xfrm>
          <a:prstGeom prst="rect">
            <a:avLst/>
          </a:prstGeom>
        </p:spPr>
        <p:txBody>
          <a:bodyPr lIns="0" tIns="0" rIns="0" bIns="0" rtlCol="0" anchor="t">
            <a:spAutoFit/>
          </a:bodyPr>
          <a:lstStyle/>
          <a:p>
            <a:pPr algn="l">
              <a:lnSpc>
                <a:spcPts val="5040"/>
              </a:lnSpc>
            </a:pPr>
            <a:r>
              <a:rPr lang="en-US" sz="4200" b="1">
                <a:solidFill>
                  <a:srgbClr val="000000"/>
                </a:solidFill>
                <a:latin typeface="Calibri (MS) Bold"/>
                <a:ea typeface="Calibri (MS) Bold"/>
                <a:cs typeface="Calibri (MS) Bold"/>
                <a:sym typeface="Calibri (MS) Bold"/>
              </a:rPr>
              <a:t>Quienes somos   </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2822057" y="2732818"/>
            <a:ext cx="12293479" cy="4847481"/>
          </a:xfrm>
          <a:prstGeom prst="rect">
            <a:avLst/>
          </a:prstGeom>
        </p:spPr>
        <p:txBody>
          <a:bodyPr lIns="0" tIns="0" rIns="0" bIns="0" rtlCol="0" anchor="t">
            <a:spAutoFit/>
          </a:bodyPr>
          <a:lstStyle/>
          <a:p>
            <a:pPr algn="just">
              <a:lnSpc>
                <a:spcPts val="5400"/>
              </a:lnSpc>
            </a:pPr>
            <a:r>
              <a:rPr lang="en-US" sz="3000" b="1" dirty="0">
                <a:solidFill>
                  <a:srgbClr val="084683"/>
                </a:solidFill>
                <a:latin typeface="Calibri (MS) Bold"/>
                <a:ea typeface="Calibri (MS) Bold"/>
                <a:cs typeface="Calibri (MS) Bold"/>
                <a:sym typeface="Calibri (MS) Bold"/>
              </a:rPr>
              <a:t>La “Escuela Las Arboledas” </a:t>
            </a:r>
            <a:r>
              <a:rPr lang="en-US" sz="3000" b="1" dirty="0" err="1">
                <a:solidFill>
                  <a:srgbClr val="084683"/>
                </a:solidFill>
                <a:latin typeface="Calibri (MS) Bold"/>
                <a:ea typeface="Calibri (MS) Bold"/>
                <a:cs typeface="Calibri (MS) Bold"/>
                <a:sym typeface="Calibri (MS) Bold"/>
              </a:rPr>
              <a:t>pertenece</a:t>
            </a:r>
            <a:r>
              <a:rPr lang="en-US" sz="3000" b="1" dirty="0">
                <a:solidFill>
                  <a:srgbClr val="084683"/>
                </a:solidFill>
                <a:latin typeface="Calibri (MS) Bold"/>
                <a:ea typeface="Calibri (MS) Bold"/>
                <a:cs typeface="Calibri (MS) Bold"/>
                <a:sym typeface="Calibri (MS) Bold"/>
              </a:rPr>
              <a:t> al </a:t>
            </a:r>
            <a:r>
              <a:rPr lang="en-US" sz="3000" b="1" dirty="0" err="1">
                <a:solidFill>
                  <a:srgbClr val="084683"/>
                </a:solidFill>
                <a:latin typeface="Calibri (MS) Bold"/>
                <a:ea typeface="Calibri (MS) Bold"/>
                <a:cs typeface="Calibri (MS) Bold"/>
                <a:sym typeface="Calibri (MS) Bold"/>
              </a:rPr>
              <a:t>Servicio</a:t>
            </a:r>
            <a:r>
              <a:rPr lang="en-US" sz="3000" b="1" dirty="0">
                <a:solidFill>
                  <a:srgbClr val="084683"/>
                </a:solidFill>
                <a:latin typeface="Calibri (MS) Bold"/>
                <a:ea typeface="Calibri (MS) Bold"/>
                <a:cs typeface="Calibri (MS) Bold"/>
                <a:sym typeface="Calibri (MS) Bold"/>
              </a:rPr>
              <a:t> Local de </a:t>
            </a:r>
            <a:r>
              <a:rPr lang="en-US" sz="3000" b="1" dirty="0" err="1">
                <a:solidFill>
                  <a:srgbClr val="084683"/>
                </a:solidFill>
                <a:latin typeface="Calibri (MS) Bold"/>
                <a:ea typeface="Calibri (MS) Bold"/>
                <a:cs typeface="Calibri (MS) Bold"/>
                <a:sym typeface="Calibri (MS) Bold"/>
              </a:rPr>
              <a:t>Educación</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Pública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Punilla</a:t>
            </a:r>
            <a:r>
              <a:rPr lang="en-US" sz="3000" b="1" dirty="0">
                <a:solidFill>
                  <a:srgbClr val="084683"/>
                </a:solidFill>
                <a:latin typeface="Calibri (MS) Bold"/>
                <a:ea typeface="Calibri (MS) Bold"/>
                <a:cs typeface="Calibri (MS) Bold"/>
                <a:sym typeface="Calibri (MS) Bold"/>
              </a:rPr>
              <a:t> Cordillera. </a:t>
            </a:r>
            <a:r>
              <a:rPr lang="en-US" sz="3000" b="1" dirty="0" err="1">
                <a:solidFill>
                  <a:srgbClr val="084683"/>
                </a:solidFill>
                <a:latin typeface="Calibri (MS) Bold"/>
                <a:ea typeface="Calibri (MS) Bold"/>
                <a:cs typeface="Calibri (MS) Bold"/>
                <a:sym typeface="Calibri (MS) Bold"/>
              </a:rPr>
              <a:t>Atiende</a:t>
            </a:r>
            <a:r>
              <a:rPr lang="en-US" sz="3000" b="1" dirty="0">
                <a:solidFill>
                  <a:srgbClr val="084683"/>
                </a:solidFill>
                <a:latin typeface="Calibri (MS) Bold"/>
                <a:ea typeface="Calibri (MS) Bold"/>
                <a:cs typeface="Calibri (MS) Bold"/>
                <a:sym typeface="Calibri (MS) Bold"/>
              </a:rPr>
              <a:t> a </a:t>
            </a:r>
            <a:r>
              <a:rPr lang="en-US" sz="3000" b="1" dirty="0" err="1">
                <a:solidFill>
                  <a:srgbClr val="084683"/>
                </a:solidFill>
                <a:latin typeface="Calibri (MS) Bold"/>
                <a:ea typeface="Calibri (MS) Bold"/>
                <a:cs typeface="Calibri (MS) Bold"/>
                <a:sym typeface="Calibri (MS) Bold"/>
              </a:rPr>
              <a:t>estudiantes</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desde</a:t>
            </a:r>
            <a:r>
              <a:rPr lang="en-US" sz="3000" b="1" dirty="0">
                <a:solidFill>
                  <a:srgbClr val="084683"/>
                </a:solidFill>
                <a:latin typeface="Calibri (MS) Bold"/>
                <a:ea typeface="Calibri (MS) Bold"/>
                <a:cs typeface="Calibri (MS) Bold"/>
                <a:sym typeface="Calibri (MS) Bold"/>
              </a:rPr>
              <a:t> el </a:t>
            </a:r>
            <a:r>
              <a:rPr lang="en-US" sz="3000" b="1" dirty="0" err="1">
                <a:solidFill>
                  <a:srgbClr val="084683"/>
                </a:solidFill>
                <a:latin typeface="Calibri (MS) Bold"/>
                <a:ea typeface="Calibri (MS) Bold"/>
                <a:cs typeface="Calibri (MS) Bold"/>
                <a:sym typeface="Calibri (MS) Bold"/>
              </a:rPr>
              <a:t>nivel</a:t>
            </a:r>
            <a:r>
              <a:rPr lang="en-US" sz="3000" b="1" dirty="0">
                <a:solidFill>
                  <a:srgbClr val="084683"/>
                </a:solidFill>
                <a:latin typeface="Calibri (MS) Bold"/>
                <a:ea typeface="Calibri (MS) Bold"/>
                <a:cs typeface="Calibri (MS) Bold"/>
                <a:sym typeface="Calibri (MS) Bold"/>
              </a:rPr>
              <a:t> de Pre </a:t>
            </a:r>
            <a:r>
              <a:rPr lang="en-US" sz="3000" b="1" dirty="0" err="1">
                <a:solidFill>
                  <a:srgbClr val="084683"/>
                </a:solidFill>
                <a:latin typeface="Calibri (MS) Bold"/>
                <a:ea typeface="Calibri (MS) Bold"/>
                <a:cs typeface="Calibri (MS) Bold"/>
                <a:sym typeface="Calibri (MS) Bold"/>
              </a:rPr>
              <a:t>kínder</a:t>
            </a:r>
            <a:r>
              <a:rPr lang="en-US" sz="3000" b="1" dirty="0">
                <a:solidFill>
                  <a:srgbClr val="084683"/>
                </a:solidFill>
                <a:latin typeface="Calibri (MS) Bold"/>
                <a:ea typeface="Calibri (MS) Bold"/>
                <a:cs typeface="Calibri (MS) Bold"/>
                <a:sym typeface="Calibri (MS) Bold"/>
              </a:rPr>
              <a:t> hasta Octavo </a:t>
            </a:r>
            <a:r>
              <a:rPr lang="en-US" sz="3000" b="1" dirty="0" err="1">
                <a:solidFill>
                  <a:srgbClr val="084683"/>
                </a:solidFill>
                <a:latin typeface="Calibri (MS) Bold"/>
                <a:ea typeface="Calibri (MS) Bold"/>
                <a:cs typeface="Calibri (MS) Bold"/>
                <a:sym typeface="Calibri (MS) Bold"/>
              </a:rPr>
              <a:t>Básico</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ofreciendo</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una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formación</a:t>
            </a:r>
            <a:r>
              <a:rPr lang="en-US" sz="3000" b="1" dirty="0">
                <a:solidFill>
                  <a:srgbClr val="084683"/>
                </a:solidFill>
                <a:latin typeface="Calibri (MS) Bold"/>
                <a:ea typeface="Calibri (MS) Bold"/>
                <a:cs typeface="Calibri (MS) Bold"/>
                <a:sym typeface="Calibri (MS) Bold"/>
              </a:rPr>
              <a:t> integral y de </a:t>
            </a:r>
            <a:r>
              <a:rPr lang="en-US" sz="3000" b="1" dirty="0" err="1">
                <a:solidFill>
                  <a:srgbClr val="084683"/>
                </a:solidFill>
                <a:latin typeface="Calibri (MS) Bold"/>
                <a:ea typeface="Calibri (MS) Bold"/>
                <a:cs typeface="Calibri (MS) Bold"/>
                <a:sym typeface="Calibri (MS) Bold"/>
              </a:rPr>
              <a:t>calidad</a:t>
            </a:r>
            <a:r>
              <a:rPr lang="en-US" sz="3000" b="1" dirty="0">
                <a:solidFill>
                  <a:srgbClr val="084683"/>
                </a:solidFill>
                <a:latin typeface="Calibri (MS) Bold"/>
                <a:ea typeface="Calibri (MS) Bold"/>
                <a:cs typeface="Calibri (MS) Bold"/>
                <a:sym typeface="Calibri (MS) Bold"/>
              </a:rPr>
              <a:t>. Con </a:t>
            </a:r>
            <a:r>
              <a:rPr lang="en-US" sz="3000" b="1" dirty="0" err="1">
                <a:solidFill>
                  <a:srgbClr val="084683"/>
                </a:solidFill>
                <a:latin typeface="Calibri (MS) Bold"/>
                <a:ea typeface="Calibri (MS) Bold"/>
                <a:cs typeface="Calibri (MS) Bold"/>
                <a:sym typeface="Calibri (MS) Bold"/>
              </a:rPr>
              <a:t>una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trayectoria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educativa</a:t>
            </a:r>
            <a:r>
              <a:rPr lang="en-US" sz="3000" b="1" dirty="0">
                <a:solidFill>
                  <a:srgbClr val="084683"/>
                </a:solidFill>
                <a:latin typeface="Calibri (MS) Bold"/>
                <a:ea typeface="Calibri (MS) Bold"/>
                <a:cs typeface="Calibri (MS) Bold"/>
                <a:sym typeface="Calibri (MS) Bold"/>
              </a:rPr>
              <a:t> de 66 </a:t>
            </a:r>
            <a:r>
              <a:rPr lang="en-US" sz="3000" b="1" dirty="0" err="1">
                <a:solidFill>
                  <a:srgbClr val="084683"/>
                </a:solidFill>
                <a:latin typeface="Calibri (MS) Bold"/>
                <a:ea typeface="Calibri (MS) Bold"/>
                <a:cs typeface="Calibri (MS) Bold"/>
                <a:sym typeface="Calibri (MS) Bold"/>
              </a:rPr>
              <a:t>años</a:t>
            </a:r>
            <a:r>
              <a:rPr lang="en-US" sz="3000" b="1" dirty="0">
                <a:solidFill>
                  <a:srgbClr val="084683"/>
                </a:solidFill>
                <a:latin typeface="Calibri (MS) Bold"/>
                <a:ea typeface="Calibri (MS) Bold"/>
                <a:cs typeface="Calibri (MS) Bold"/>
                <a:sym typeface="Calibri (MS) Bold"/>
              </a:rPr>
              <a:t> al </a:t>
            </a:r>
            <a:r>
              <a:rPr lang="en-US" sz="3000" b="1" dirty="0" err="1">
                <a:solidFill>
                  <a:srgbClr val="084683"/>
                </a:solidFill>
                <a:latin typeface="Calibri (MS) Bold"/>
                <a:ea typeface="Calibri (MS) Bold"/>
                <a:cs typeface="Calibri (MS) Bold"/>
                <a:sym typeface="Calibri (MS) Bold"/>
              </a:rPr>
              <a:t>servicio</a:t>
            </a:r>
            <a:r>
              <a:rPr lang="en-US" sz="3000" b="1" dirty="0">
                <a:solidFill>
                  <a:srgbClr val="084683"/>
                </a:solidFill>
                <a:latin typeface="Calibri (MS) Bold"/>
                <a:ea typeface="Calibri (MS) Bold"/>
                <a:cs typeface="Calibri (MS) Bold"/>
                <a:sym typeface="Calibri (MS) Bold"/>
              </a:rPr>
              <a:t> de la </a:t>
            </a:r>
            <a:r>
              <a:rPr lang="en-US" sz="3000" b="1" dirty="0" err="1">
                <a:solidFill>
                  <a:srgbClr val="084683"/>
                </a:solidFill>
                <a:latin typeface="Calibri (MS) Bold"/>
                <a:ea typeface="Calibri (MS) Bold"/>
                <a:cs typeface="Calibri (MS) Bold"/>
                <a:sym typeface="Calibri (MS) Bold"/>
              </a:rPr>
              <a:t>comunidad</a:t>
            </a:r>
            <a:r>
              <a:rPr lang="en-US" sz="3000" b="1" dirty="0">
                <a:solidFill>
                  <a:srgbClr val="084683"/>
                </a:solidFill>
                <a:latin typeface="Calibri (MS) Bold"/>
                <a:ea typeface="Calibri (MS) Bold"/>
                <a:cs typeface="Calibri (MS) Bold"/>
                <a:sym typeface="Calibri (MS) Bold"/>
              </a:rPr>
              <a:t>, se </a:t>
            </a:r>
            <a:r>
              <a:rPr lang="en-US" sz="3000" b="1" dirty="0" err="1">
                <a:solidFill>
                  <a:srgbClr val="084683"/>
                </a:solidFill>
                <a:latin typeface="Calibri (MS) Bold"/>
                <a:ea typeface="Calibri (MS) Bold"/>
                <a:cs typeface="Calibri (MS) Bold"/>
                <a:sym typeface="Calibri (MS) Bold"/>
              </a:rPr>
              <a:t>destaca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por</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mantener</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durante</a:t>
            </a:r>
            <a:r>
              <a:rPr lang="en-US" sz="3000" b="1" dirty="0">
                <a:solidFill>
                  <a:srgbClr val="084683"/>
                </a:solidFill>
                <a:latin typeface="Calibri (MS) Bold"/>
                <a:ea typeface="Calibri (MS) Bold"/>
                <a:cs typeface="Calibri (MS) Bold"/>
                <a:sym typeface="Calibri (MS) Bold"/>
              </a:rPr>
              <a:t> 30 </a:t>
            </a:r>
            <a:r>
              <a:rPr lang="en-US" sz="3000" b="1" dirty="0" err="1">
                <a:solidFill>
                  <a:srgbClr val="084683"/>
                </a:solidFill>
                <a:latin typeface="Calibri (MS) Bold"/>
                <a:ea typeface="Calibri (MS) Bold"/>
                <a:cs typeface="Calibri (MS) Bold"/>
                <a:sym typeface="Calibri (MS) Bold"/>
              </a:rPr>
              <a:t>años</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consecutivos</a:t>
            </a:r>
            <a:r>
              <a:rPr lang="en-US" sz="3000" b="1" dirty="0">
                <a:solidFill>
                  <a:srgbClr val="084683"/>
                </a:solidFill>
                <a:latin typeface="Calibri (MS) Bold"/>
                <a:ea typeface="Calibri (MS) Bold"/>
                <a:cs typeface="Calibri (MS) Bold"/>
                <a:sym typeface="Calibri (MS) Bold"/>
              </a:rPr>
              <a:t> la </a:t>
            </a:r>
            <a:r>
              <a:rPr lang="en-US" sz="3000" b="1" dirty="0" err="1">
                <a:solidFill>
                  <a:srgbClr val="084683"/>
                </a:solidFill>
                <a:latin typeface="Calibri (MS) Bold"/>
                <a:ea typeface="Calibri (MS) Bold"/>
                <a:cs typeface="Calibri (MS) Bold"/>
                <a:sym typeface="Calibri (MS) Bold"/>
              </a:rPr>
              <a:t>distinción</a:t>
            </a:r>
            <a:r>
              <a:rPr lang="en-US" sz="3000" b="1" dirty="0">
                <a:solidFill>
                  <a:srgbClr val="084683"/>
                </a:solidFill>
                <a:latin typeface="Calibri (MS) Bold"/>
                <a:ea typeface="Calibri (MS) Bold"/>
                <a:cs typeface="Calibri (MS) Bold"/>
                <a:sym typeface="Calibri (MS) Bold"/>
              </a:rPr>
              <a:t> de </a:t>
            </a:r>
            <a:r>
              <a:rPr lang="en-US" sz="3000" b="1" dirty="0" err="1">
                <a:solidFill>
                  <a:srgbClr val="084683"/>
                </a:solidFill>
                <a:latin typeface="Calibri (MS) Bold"/>
                <a:ea typeface="Calibri (MS) Bold"/>
                <a:cs typeface="Calibri (MS) Bold"/>
                <a:sym typeface="Calibri (MS) Bold"/>
              </a:rPr>
              <a:t>Excelencia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Académica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reflejo</a:t>
            </a:r>
            <a:r>
              <a:rPr lang="en-US" sz="3000" b="1" dirty="0">
                <a:solidFill>
                  <a:srgbClr val="084683"/>
                </a:solidFill>
                <a:latin typeface="Calibri (MS) Bold"/>
                <a:ea typeface="Calibri (MS) Bold"/>
                <a:cs typeface="Calibri (MS) Bold"/>
                <a:sym typeface="Calibri (MS) Bold"/>
              </a:rPr>
              <a:t> del </a:t>
            </a:r>
            <a:r>
              <a:rPr lang="en-US" sz="3000" b="1" dirty="0" err="1">
                <a:solidFill>
                  <a:srgbClr val="084683"/>
                </a:solidFill>
                <a:latin typeface="Calibri (MS) Bold"/>
                <a:ea typeface="Calibri (MS) Bold"/>
                <a:cs typeface="Calibri (MS) Bold"/>
                <a:sym typeface="Calibri (MS) Bold"/>
              </a:rPr>
              <a:t>compromiso</a:t>
            </a:r>
            <a:r>
              <a:rPr lang="en-US" sz="3000" b="1" dirty="0">
                <a:solidFill>
                  <a:srgbClr val="084683"/>
                </a:solidFill>
                <a:latin typeface="Calibri (MS) Bold"/>
                <a:ea typeface="Calibri (MS) Bold"/>
                <a:cs typeface="Calibri (MS) Bold"/>
                <a:sym typeface="Calibri (MS) Bold"/>
              </a:rPr>
              <a:t> de </a:t>
            </a:r>
            <a:r>
              <a:rPr lang="en-US" sz="3000" b="1" dirty="0" err="1">
                <a:solidFill>
                  <a:srgbClr val="084683"/>
                </a:solidFill>
                <a:latin typeface="Calibri (MS) Bold"/>
                <a:ea typeface="Calibri (MS) Bold"/>
                <a:cs typeface="Calibri (MS) Bold"/>
                <a:sym typeface="Calibri (MS) Bold"/>
              </a:rPr>
              <a:t>docentes</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asistentes</a:t>
            </a:r>
            <a:r>
              <a:rPr lang="en-US" sz="3000" b="1" dirty="0">
                <a:solidFill>
                  <a:srgbClr val="084683"/>
                </a:solidFill>
                <a:latin typeface="Calibri (MS) Bold"/>
                <a:ea typeface="Calibri (MS) Bold"/>
                <a:cs typeface="Calibri (MS) Bold"/>
                <a:sym typeface="Calibri (MS) Bold"/>
              </a:rPr>
              <a:t> de la </a:t>
            </a:r>
            <a:r>
              <a:rPr lang="en-US" sz="3000" b="1" dirty="0" err="1">
                <a:solidFill>
                  <a:srgbClr val="084683"/>
                </a:solidFill>
                <a:latin typeface="Calibri (MS) Bold"/>
                <a:ea typeface="Calibri (MS) Bold"/>
                <a:cs typeface="Calibri (MS) Bold"/>
                <a:sym typeface="Calibri (MS) Bold"/>
              </a:rPr>
              <a:t>educación</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estudiantes</a:t>
            </a:r>
            <a:r>
              <a:rPr lang="en-US" sz="3000" b="1" dirty="0">
                <a:solidFill>
                  <a:srgbClr val="084683"/>
                </a:solidFill>
                <a:latin typeface="Calibri (MS) Bold"/>
                <a:ea typeface="Calibri (MS) Bold"/>
                <a:cs typeface="Calibri (MS) Bold"/>
                <a:sym typeface="Calibri (MS) Bold"/>
              </a:rPr>
              <a:t> y </a:t>
            </a:r>
            <a:r>
              <a:rPr lang="en-US" sz="3000" b="1" dirty="0" err="1">
                <a:solidFill>
                  <a:srgbClr val="084683"/>
                </a:solidFill>
                <a:latin typeface="Calibri (MS) Bold"/>
                <a:ea typeface="Calibri (MS) Bold"/>
                <a:cs typeface="Calibri (MS) Bold"/>
                <a:sym typeface="Calibri (MS) Bold"/>
              </a:rPr>
              <a:t>familia</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en</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este</a:t>
            </a:r>
            <a:r>
              <a:rPr lang="en-US" sz="3000" b="1" dirty="0">
                <a:solidFill>
                  <a:srgbClr val="084683"/>
                </a:solidFill>
                <a:latin typeface="Calibri (MS) Bold"/>
                <a:ea typeface="Calibri (MS) Bold"/>
                <a:cs typeface="Calibri (MS) Bold"/>
                <a:sym typeface="Calibri (MS) Bold"/>
              </a:rPr>
              <a:t> </a:t>
            </a:r>
            <a:r>
              <a:rPr lang="en-US" sz="3000" b="1" dirty="0" err="1">
                <a:solidFill>
                  <a:srgbClr val="084683"/>
                </a:solidFill>
                <a:latin typeface="Calibri (MS) Bold"/>
                <a:ea typeface="Calibri (MS) Bold"/>
                <a:cs typeface="Calibri (MS) Bold"/>
                <a:sym typeface="Calibri (MS) Bold"/>
              </a:rPr>
              <a:t>proceso</a:t>
            </a:r>
            <a:r>
              <a:rPr lang="en-US" sz="3000" b="1" dirty="0">
                <a:solidFill>
                  <a:srgbClr val="084683"/>
                </a:solidFill>
                <a:latin typeface="Calibri (MS) Bold"/>
                <a:ea typeface="Calibri (MS) Bold"/>
                <a:cs typeface="Calibri (MS) Bold"/>
                <a:sym typeface="Calibri (MS) Bold"/>
              </a:rPr>
              <a:t> de  </a:t>
            </a:r>
            <a:r>
              <a:rPr lang="en-US" sz="3000" b="1" dirty="0" err="1">
                <a:solidFill>
                  <a:srgbClr val="084683"/>
                </a:solidFill>
                <a:latin typeface="Calibri (MS) Bold"/>
                <a:ea typeface="Calibri (MS) Bold"/>
                <a:cs typeface="Calibri (MS) Bold"/>
                <a:sym typeface="Calibri (MS) Bold"/>
              </a:rPr>
              <a:t>enseñanza</a:t>
            </a:r>
            <a:r>
              <a:rPr lang="en-US" sz="3000" b="1" dirty="0">
                <a:solidFill>
                  <a:srgbClr val="084683"/>
                </a:solidFill>
                <a:latin typeface="Calibri (MS) Bold"/>
                <a:ea typeface="Calibri (MS) Bold"/>
                <a:cs typeface="Calibri (MS) Bold"/>
                <a:sym typeface="Calibri (MS) Bold"/>
              </a:rPr>
              <a:t> - </a:t>
            </a:r>
            <a:r>
              <a:rPr lang="en-US" sz="3000" b="1" dirty="0" err="1">
                <a:solidFill>
                  <a:srgbClr val="084683"/>
                </a:solidFill>
                <a:latin typeface="Calibri (MS) Bold"/>
                <a:ea typeface="Calibri (MS) Bold"/>
                <a:cs typeface="Calibri (MS) Bold"/>
                <a:sym typeface="Calibri (MS) Bold"/>
              </a:rPr>
              <a:t>aprendizaje</a:t>
            </a:r>
            <a:r>
              <a:rPr lang="en-US" sz="3000" b="1" dirty="0">
                <a:solidFill>
                  <a:srgbClr val="084683"/>
                </a:solidFill>
                <a:latin typeface="Calibri (MS) Bold"/>
                <a:ea typeface="Calibri (MS) Bold"/>
                <a:cs typeface="Calibri (MS) Bold"/>
                <a:sym typeface="Calibri (MS) Bold"/>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1102866"/>
          </a:xfrm>
          <a:prstGeom prst="rect">
            <a:avLst/>
          </a:prstGeom>
        </p:spPr>
        <p:txBody>
          <a:bodyPr lIns="0" tIns="0" rIns="0" bIns="0" rtlCol="0" anchor="t">
            <a:spAutoFit/>
          </a:bodyPr>
          <a:lstStyle/>
          <a:p>
            <a:pPr algn="l">
              <a:lnSpc>
                <a:spcPts val="4320"/>
              </a:lnSpc>
            </a:pPr>
            <a:r>
              <a:rPr lang="en-US" sz="3600" dirty="0">
                <a:solidFill>
                  <a:srgbClr val="000000"/>
                </a:solidFill>
                <a:latin typeface="Calibri (MS)"/>
                <a:ea typeface="Calibri (MS)"/>
                <a:cs typeface="Calibri (MS)"/>
                <a:sym typeface="Calibri (MS)"/>
              </a:rPr>
              <a:t>SIMCE </a:t>
            </a:r>
          </a:p>
          <a:p>
            <a:pPr algn="l">
              <a:lnSpc>
                <a:spcPts val="4320"/>
              </a:lnSpc>
            </a:pPr>
            <a:r>
              <a:rPr lang="en-US" sz="3600" dirty="0" err="1">
                <a:solidFill>
                  <a:srgbClr val="000000"/>
                </a:solidFill>
                <a:latin typeface="Calibri (MS)"/>
                <a:ea typeface="Calibri (MS)"/>
                <a:cs typeface="Calibri (MS)"/>
                <a:sym typeface="Calibri (MS)"/>
              </a:rPr>
              <a:t>Lenguaje</a:t>
            </a:r>
            <a:r>
              <a:rPr lang="en-US" sz="3600" dirty="0">
                <a:solidFill>
                  <a:srgbClr val="000000"/>
                </a:solidFill>
                <a:latin typeface="Calibri (MS)"/>
                <a:ea typeface="Calibri (MS)"/>
                <a:cs typeface="Calibri (MS)"/>
                <a:sym typeface="Calibri (MS)"/>
              </a:rPr>
              <a:t>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4016523" y="1028700"/>
            <a:ext cx="10048613" cy="8064012"/>
          </a:xfrm>
          <a:custGeom>
            <a:avLst/>
            <a:gdLst/>
            <a:ahLst/>
            <a:cxnLst/>
            <a:rect l="l" t="t" r="r" b="b"/>
            <a:pathLst>
              <a:path w="10048613" h="8064012">
                <a:moveTo>
                  <a:pt x="0" y="0"/>
                </a:moveTo>
                <a:lnTo>
                  <a:pt x="10048613" y="0"/>
                </a:lnTo>
                <a:lnTo>
                  <a:pt x="10048613" y="8064012"/>
                </a:lnTo>
                <a:lnTo>
                  <a:pt x="0" y="8064012"/>
                </a:lnTo>
                <a:lnTo>
                  <a:pt x="0" y="0"/>
                </a:lnTo>
                <a:close/>
              </a:path>
            </a:pathLst>
          </a:custGeom>
          <a:blipFill>
            <a:blip r:embed="rId5"/>
            <a:stretch>
              <a:fillRect/>
            </a:stretch>
          </a:blipFill>
        </p:spPr>
        <p:txBody>
          <a:bodyPr/>
          <a:lstStyle/>
          <a:p>
            <a:endParaRPr lang="es-C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551433"/>
          </a:xfrm>
          <a:prstGeom prst="rect">
            <a:avLst/>
          </a:prstGeom>
        </p:spPr>
        <p:txBody>
          <a:bodyPr lIns="0" tIns="0" rIns="0" bIns="0" rtlCol="0" anchor="t">
            <a:spAutoFit/>
          </a:bodyPr>
          <a:lstStyle/>
          <a:p>
            <a:pPr algn="l">
              <a:lnSpc>
                <a:spcPts val="4320"/>
              </a:lnSpc>
            </a:pPr>
            <a:r>
              <a:rPr lang="en-US" sz="3600" dirty="0">
                <a:solidFill>
                  <a:srgbClr val="000000"/>
                </a:solidFill>
                <a:latin typeface="Calibri (MS)"/>
                <a:ea typeface="Calibri (MS)"/>
                <a:cs typeface="Calibri (MS)"/>
                <a:sym typeface="Calibri (MS)"/>
              </a:rPr>
              <a:t>SIMCE </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1328333" y="1890229"/>
            <a:ext cx="16047429" cy="6679742"/>
          </a:xfrm>
          <a:custGeom>
            <a:avLst/>
            <a:gdLst/>
            <a:ahLst/>
            <a:cxnLst/>
            <a:rect l="l" t="t" r="r" b="b"/>
            <a:pathLst>
              <a:path w="16047429" h="6679742">
                <a:moveTo>
                  <a:pt x="0" y="0"/>
                </a:moveTo>
                <a:lnTo>
                  <a:pt x="16047429" y="0"/>
                </a:lnTo>
                <a:lnTo>
                  <a:pt x="16047429" y="6679742"/>
                </a:lnTo>
                <a:lnTo>
                  <a:pt x="0" y="6679742"/>
                </a:lnTo>
                <a:lnTo>
                  <a:pt x="0" y="0"/>
                </a:lnTo>
                <a:close/>
              </a:path>
            </a:pathLst>
          </a:custGeom>
          <a:blipFill>
            <a:blip r:embed="rId5"/>
            <a:stretch>
              <a:fillRect/>
            </a:stretch>
          </a:blipFill>
        </p:spPr>
        <p:txBody>
          <a:bodyPr/>
          <a:lstStyle/>
          <a:p>
            <a:endParaRPr lang="es-C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1102866"/>
          </a:xfrm>
          <a:prstGeom prst="rect">
            <a:avLst/>
          </a:prstGeom>
        </p:spPr>
        <p:txBody>
          <a:bodyPr lIns="0" tIns="0" rIns="0" bIns="0" rtlCol="0" anchor="t">
            <a:spAutoFit/>
          </a:bodyPr>
          <a:lstStyle/>
          <a:p>
            <a:pPr algn="l">
              <a:lnSpc>
                <a:spcPts val="4320"/>
              </a:lnSpc>
            </a:pPr>
            <a:r>
              <a:rPr lang="en-US" sz="3600" dirty="0">
                <a:solidFill>
                  <a:srgbClr val="000000"/>
                </a:solidFill>
                <a:latin typeface="Calibri (MS)"/>
                <a:ea typeface="Calibri (MS)"/>
                <a:cs typeface="Calibri (MS)"/>
                <a:sym typeface="Calibri (MS)"/>
              </a:rPr>
              <a:t>SIMCE </a:t>
            </a:r>
          </a:p>
          <a:p>
            <a:pPr algn="l">
              <a:lnSpc>
                <a:spcPts val="4320"/>
              </a:lnSpc>
            </a:pPr>
            <a:r>
              <a:rPr lang="en-US" sz="3600" dirty="0" err="1">
                <a:solidFill>
                  <a:srgbClr val="000000"/>
                </a:solidFill>
                <a:latin typeface="Calibri (MS)"/>
                <a:ea typeface="Calibri (MS)"/>
                <a:cs typeface="Calibri (MS)"/>
                <a:sym typeface="Calibri (MS)"/>
              </a:rPr>
              <a:t>Matemática</a:t>
            </a:r>
            <a:endParaRPr lang="en-US" sz="3600" dirty="0">
              <a:solidFill>
                <a:srgbClr val="000000"/>
              </a:solidFill>
              <a:latin typeface="Calibri (MS)"/>
              <a:ea typeface="Calibri (MS)"/>
              <a:cs typeface="Calibri (MS)"/>
              <a:sym typeface="Calibri (MS)"/>
            </a:endParaRP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Freeform 9"/>
          <p:cNvSpPr/>
          <p:nvPr/>
        </p:nvSpPr>
        <p:spPr>
          <a:xfrm>
            <a:off x="3591678" y="666941"/>
            <a:ext cx="10655950" cy="8591359"/>
          </a:xfrm>
          <a:custGeom>
            <a:avLst/>
            <a:gdLst/>
            <a:ahLst/>
            <a:cxnLst/>
            <a:rect l="l" t="t" r="r" b="b"/>
            <a:pathLst>
              <a:path w="10655950" h="8591359">
                <a:moveTo>
                  <a:pt x="0" y="0"/>
                </a:moveTo>
                <a:lnTo>
                  <a:pt x="10655950" y="0"/>
                </a:lnTo>
                <a:lnTo>
                  <a:pt x="10655950" y="8591359"/>
                </a:lnTo>
                <a:lnTo>
                  <a:pt x="0" y="8591359"/>
                </a:lnTo>
                <a:lnTo>
                  <a:pt x="0" y="0"/>
                </a:lnTo>
                <a:close/>
              </a:path>
            </a:pathLst>
          </a:custGeom>
          <a:blipFill>
            <a:blip r:embed="rId5"/>
            <a:stretch>
              <a:fillRect/>
            </a:stretch>
          </a:blipFill>
        </p:spPr>
        <p:txBody>
          <a:bodyPr/>
          <a:lstStyle/>
          <a:p>
            <a:endParaRPr lang="es-C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657" y="14151"/>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551433"/>
          </a:xfrm>
          <a:prstGeom prst="rect">
            <a:avLst/>
          </a:prstGeom>
        </p:spPr>
        <p:txBody>
          <a:bodyPr lIns="0" tIns="0" rIns="0" bIns="0" rtlCol="0" anchor="t">
            <a:spAutoFit/>
          </a:bodyPr>
          <a:lstStyle/>
          <a:p>
            <a:pPr algn="l">
              <a:lnSpc>
                <a:spcPts val="4320"/>
              </a:lnSpc>
            </a:pPr>
            <a:r>
              <a:rPr lang="en-US" sz="3600" dirty="0">
                <a:solidFill>
                  <a:srgbClr val="000000"/>
                </a:solidFill>
                <a:latin typeface="Calibri (MS)"/>
                <a:ea typeface="Calibri (MS)"/>
                <a:cs typeface="Calibri (MS)"/>
                <a:sym typeface="Calibri (MS)"/>
              </a:rPr>
              <a:t>ACCIONES REALIZADAS EN 2025</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537934" y="1278255"/>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TextBox 9"/>
          <p:cNvSpPr txBox="1"/>
          <p:nvPr/>
        </p:nvSpPr>
        <p:spPr>
          <a:xfrm>
            <a:off x="1030862" y="1218000"/>
            <a:ext cx="8038481" cy="2462213"/>
          </a:xfrm>
          <a:prstGeom prst="rect">
            <a:avLst/>
          </a:prstGeom>
        </p:spPr>
        <p:txBody>
          <a:bodyPr lIns="0" tIns="0" rIns="0" bIns="0" rtlCol="0" anchor="t">
            <a:spAutoFit/>
          </a:bodyPr>
          <a:lstStyle/>
          <a:p>
            <a:pPr marL="488632" lvl="1" indent="-244316" algn="l">
              <a:lnSpc>
                <a:spcPts val="3240"/>
              </a:lnSpc>
              <a:buFont typeface="Arial"/>
              <a:buChar char="•"/>
            </a:pPr>
            <a:r>
              <a:rPr lang="en-US" sz="2700" dirty="0" err="1">
                <a:solidFill>
                  <a:srgbClr val="000000"/>
                </a:solidFill>
                <a:latin typeface="Calibri (MS)"/>
                <a:ea typeface="Calibri (MS)"/>
                <a:cs typeface="Calibri (MS)"/>
                <a:sym typeface="Calibri (MS)"/>
              </a:rPr>
              <a:t>Techado</a:t>
            </a:r>
            <a:r>
              <a:rPr lang="en-US" sz="2700" dirty="0">
                <a:solidFill>
                  <a:srgbClr val="000000"/>
                </a:solidFill>
                <a:latin typeface="Calibri (MS)"/>
                <a:ea typeface="Calibri (MS)"/>
                <a:cs typeface="Calibri (MS)"/>
                <a:sym typeface="Calibri (MS)"/>
              </a:rPr>
              <a:t> patio pre escolar. </a:t>
            </a:r>
          </a:p>
          <a:p>
            <a:pPr marL="488632" lvl="1" indent="-244316" algn="l">
              <a:lnSpc>
                <a:spcPts val="3240"/>
              </a:lnSpc>
              <a:buFont typeface="Arial"/>
              <a:buChar char="•"/>
            </a:pPr>
            <a:r>
              <a:rPr lang="en-US" sz="2700" dirty="0" err="1">
                <a:solidFill>
                  <a:srgbClr val="000000"/>
                </a:solidFill>
                <a:latin typeface="Calibri (MS)"/>
                <a:ea typeface="Calibri (MS)"/>
                <a:cs typeface="Calibri (MS)"/>
                <a:sym typeface="Calibri (MS)"/>
              </a:rPr>
              <a:t>Segunda</a:t>
            </a:r>
            <a:r>
              <a:rPr lang="en-US" sz="2700" dirty="0">
                <a:solidFill>
                  <a:srgbClr val="000000"/>
                </a:solidFill>
                <a:latin typeface="Calibri (MS)"/>
                <a:ea typeface="Calibri (MS)"/>
                <a:cs typeface="Calibri (MS)"/>
                <a:sym typeface="Calibri (MS)"/>
              </a:rPr>
              <a:t>  </a:t>
            </a:r>
            <a:r>
              <a:rPr lang="en-US" sz="2700" dirty="0" err="1">
                <a:solidFill>
                  <a:srgbClr val="000000"/>
                </a:solidFill>
                <a:latin typeface="Calibri (MS)"/>
                <a:ea typeface="Calibri (MS)"/>
                <a:cs typeface="Calibri (MS)"/>
                <a:sym typeface="Calibri (MS)"/>
              </a:rPr>
              <a:t>Versión</a:t>
            </a:r>
            <a:r>
              <a:rPr lang="en-US" sz="2700" dirty="0">
                <a:solidFill>
                  <a:srgbClr val="000000"/>
                </a:solidFill>
                <a:latin typeface="Calibri (MS)"/>
                <a:ea typeface="Calibri (MS)"/>
                <a:cs typeface="Calibri (MS)"/>
                <a:sym typeface="Calibri (MS)"/>
              </a:rPr>
              <a:t> Café </a:t>
            </a:r>
            <a:r>
              <a:rPr lang="en-US" sz="2700" dirty="0" err="1">
                <a:solidFill>
                  <a:srgbClr val="000000"/>
                </a:solidFill>
                <a:latin typeface="Calibri (MS)"/>
                <a:ea typeface="Calibri (MS)"/>
                <a:cs typeface="Calibri (MS)"/>
                <a:sym typeface="Calibri (MS)"/>
              </a:rPr>
              <a:t>Literario</a:t>
            </a:r>
            <a:r>
              <a:rPr lang="en-US" sz="2700" dirty="0">
                <a:solidFill>
                  <a:srgbClr val="000000"/>
                </a:solidFill>
                <a:latin typeface="Calibri (MS)"/>
                <a:ea typeface="Calibri (MS)"/>
                <a:cs typeface="Calibri (MS)"/>
                <a:sym typeface="Calibri (MS)"/>
              </a:rPr>
              <a:t> </a:t>
            </a:r>
          </a:p>
          <a:p>
            <a:pPr marL="488632" lvl="1" indent="-244316" algn="l">
              <a:lnSpc>
                <a:spcPts val="3240"/>
              </a:lnSpc>
              <a:buFont typeface="Arial"/>
              <a:buChar char="•"/>
            </a:pPr>
            <a:r>
              <a:rPr lang="en-US" sz="2700" dirty="0" err="1">
                <a:solidFill>
                  <a:srgbClr val="000000"/>
                </a:solidFill>
                <a:latin typeface="Calibri (MS)"/>
                <a:ea typeface="Calibri (MS)"/>
                <a:cs typeface="Calibri (MS)"/>
                <a:sym typeface="Calibri (MS)"/>
              </a:rPr>
              <a:t>Segunda</a:t>
            </a:r>
            <a:r>
              <a:rPr lang="en-US" sz="2700" dirty="0">
                <a:solidFill>
                  <a:srgbClr val="000000"/>
                </a:solidFill>
                <a:latin typeface="Calibri (MS)"/>
                <a:ea typeface="Calibri (MS)"/>
                <a:cs typeface="Calibri (MS)"/>
                <a:sym typeface="Calibri (MS)"/>
              </a:rPr>
              <a:t> </a:t>
            </a:r>
            <a:r>
              <a:rPr lang="en-US" sz="2700" dirty="0" err="1">
                <a:solidFill>
                  <a:srgbClr val="000000"/>
                </a:solidFill>
                <a:latin typeface="Calibri (MS)"/>
                <a:ea typeface="Calibri (MS)"/>
                <a:cs typeface="Calibri (MS)"/>
                <a:sym typeface="Calibri (MS)"/>
              </a:rPr>
              <a:t>Versión</a:t>
            </a:r>
            <a:r>
              <a:rPr lang="en-US" sz="2700" dirty="0">
                <a:solidFill>
                  <a:srgbClr val="000000"/>
                </a:solidFill>
                <a:latin typeface="Calibri (MS)"/>
                <a:ea typeface="Calibri (MS)"/>
                <a:cs typeface="Calibri (MS)"/>
                <a:sym typeface="Calibri (MS)"/>
              </a:rPr>
              <a:t> de </a:t>
            </a:r>
            <a:r>
              <a:rPr lang="en-US" sz="2700" dirty="0" err="1">
                <a:solidFill>
                  <a:srgbClr val="000000"/>
                </a:solidFill>
                <a:latin typeface="Calibri (MS)"/>
                <a:ea typeface="Calibri (MS)"/>
                <a:cs typeface="Calibri (MS)"/>
                <a:sym typeface="Calibri (MS)"/>
              </a:rPr>
              <a:t>Certificación</a:t>
            </a:r>
            <a:r>
              <a:rPr lang="en-US" sz="2700" dirty="0">
                <a:solidFill>
                  <a:srgbClr val="000000"/>
                </a:solidFill>
                <a:latin typeface="Calibri (MS)"/>
                <a:ea typeface="Calibri (MS)"/>
                <a:cs typeface="Calibri (MS)"/>
                <a:sym typeface="Calibri (MS)"/>
              </a:rPr>
              <a:t> </a:t>
            </a:r>
            <a:r>
              <a:rPr lang="en-US" sz="2700" dirty="0" err="1">
                <a:solidFill>
                  <a:srgbClr val="000000"/>
                </a:solidFill>
                <a:latin typeface="Calibri (MS)"/>
                <a:ea typeface="Calibri (MS)"/>
                <a:cs typeface="Calibri (MS)"/>
                <a:sym typeface="Calibri (MS)"/>
              </a:rPr>
              <a:t>Lectora</a:t>
            </a:r>
            <a:r>
              <a:rPr lang="en-US" sz="2700" dirty="0">
                <a:solidFill>
                  <a:srgbClr val="000000"/>
                </a:solidFill>
                <a:latin typeface="Calibri (MS)"/>
                <a:ea typeface="Calibri (MS)"/>
                <a:cs typeface="Calibri (MS)"/>
                <a:sym typeface="Calibri (MS)"/>
              </a:rPr>
              <a:t>.  </a:t>
            </a:r>
          </a:p>
          <a:p>
            <a:pPr marL="488632" lvl="1" indent="-244316" algn="l">
              <a:lnSpc>
                <a:spcPts val="3240"/>
              </a:lnSpc>
              <a:buFont typeface="Arial"/>
              <a:buChar char="•"/>
            </a:pPr>
            <a:r>
              <a:rPr lang="es-CL" sz="2700" dirty="0">
                <a:solidFill>
                  <a:srgbClr val="000000"/>
                </a:solidFill>
                <a:latin typeface="Calibri (MS)"/>
                <a:ea typeface="Calibri (MS)"/>
                <a:cs typeface="Calibri (MS)"/>
                <a:sym typeface="Calibri (MS)"/>
              </a:rPr>
              <a:t>Construcción de sala de estar al ingreso del colegio</a:t>
            </a:r>
          </a:p>
          <a:p>
            <a:pPr marL="488632" lvl="1" indent="-244316" algn="l">
              <a:lnSpc>
                <a:spcPts val="3240"/>
              </a:lnSpc>
              <a:buFont typeface="Arial"/>
              <a:buChar char="•"/>
            </a:pPr>
            <a:r>
              <a:rPr lang="es-CL" sz="2700" dirty="0">
                <a:solidFill>
                  <a:srgbClr val="000000"/>
                </a:solidFill>
                <a:latin typeface="Calibri (MS)"/>
                <a:ea typeface="Calibri (MS)"/>
                <a:cs typeface="Calibri (MS)"/>
                <a:sym typeface="Calibri (MS)"/>
              </a:rPr>
              <a:t>Habilitación de sala </a:t>
            </a:r>
            <a:r>
              <a:rPr lang="es-CL" sz="2700" dirty="0" err="1">
                <a:solidFill>
                  <a:srgbClr val="000000"/>
                </a:solidFill>
                <a:latin typeface="Calibri (MS)"/>
                <a:ea typeface="Calibri (MS)"/>
                <a:cs typeface="Calibri (MS)"/>
                <a:sym typeface="Calibri (MS)"/>
              </a:rPr>
              <a:t>multisensorial</a:t>
            </a:r>
            <a:endParaRPr lang="es-CL" sz="2700" dirty="0">
              <a:solidFill>
                <a:srgbClr val="000000"/>
              </a:solidFill>
              <a:latin typeface="Calibri (MS)"/>
              <a:ea typeface="Calibri (MS)"/>
              <a:cs typeface="Calibri (MS)"/>
              <a:sym typeface="Calibri (MS)"/>
            </a:endParaRPr>
          </a:p>
          <a:p>
            <a:pPr marL="244316" lvl="1" algn="l">
              <a:lnSpc>
                <a:spcPts val="3240"/>
              </a:lnSpc>
            </a:pPr>
            <a:endParaRPr lang="en-US" sz="2700" dirty="0">
              <a:solidFill>
                <a:srgbClr val="000000"/>
              </a:solidFill>
              <a:latin typeface="Calibri (MS)"/>
              <a:ea typeface="Calibri (MS)"/>
              <a:cs typeface="Calibri (MS)"/>
              <a:sym typeface="Calibri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8228743" cy="779116"/>
          </a:xfrm>
          <a:prstGeom prst="rect">
            <a:avLst/>
          </a:prstGeom>
        </p:spPr>
        <p:txBody>
          <a:bodyPr lIns="0" tIns="0" rIns="0" bIns="0" rtlCol="0" anchor="t">
            <a:spAutoFit/>
          </a:bodyPr>
          <a:lstStyle/>
          <a:p>
            <a:pPr algn="ctr">
              <a:lnSpc>
                <a:spcPts val="5040"/>
              </a:lnSpc>
            </a:pPr>
            <a:r>
              <a:rPr lang="en-US" sz="4200" b="1">
                <a:solidFill>
                  <a:srgbClr val="000000"/>
                </a:solidFill>
                <a:latin typeface="Calibri (MS) Bold"/>
                <a:ea typeface="Calibri (MS) Bold"/>
                <a:cs typeface="Calibri (MS) Bold"/>
                <a:sym typeface="Calibri (MS) Bold"/>
              </a:rPr>
              <a:t>Estado financiero </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Table 6"/>
          <p:cNvGraphicFramePr>
            <a:graphicFrameLocks noGrp="1"/>
          </p:cNvGraphicFramePr>
          <p:nvPr>
            <p:extLst>
              <p:ext uri="{D42A27DB-BD31-4B8C-83A1-F6EECF244321}">
                <p14:modId xmlns:p14="http://schemas.microsoft.com/office/powerpoint/2010/main" val="699197771"/>
              </p:ext>
            </p:extLst>
          </p:nvPr>
        </p:nvGraphicFramePr>
        <p:xfrm>
          <a:off x="1237015" y="1028700"/>
          <a:ext cx="15813968" cy="7772822"/>
        </p:xfrm>
        <a:graphic>
          <a:graphicData uri="http://schemas.openxmlformats.org/drawingml/2006/table">
            <a:tbl>
              <a:tblPr/>
              <a:tblGrid>
                <a:gridCol w="3953492">
                  <a:extLst>
                    <a:ext uri="{9D8B030D-6E8A-4147-A177-3AD203B41FA5}">
                      <a16:colId xmlns:a16="http://schemas.microsoft.com/office/drawing/2014/main" val="20000"/>
                    </a:ext>
                  </a:extLst>
                </a:gridCol>
                <a:gridCol w="3953492">
                  <a:extLst>
                    <a:ext uri="{9D8B030D-6E8A-4147-A177-3AD203B41FA5}">
                      <a16:colId xmlns:a16="http://schemas.microsoft.com/office/drawing/2014/main" val="20001"/>
                    </a:ext>
                  </a:extLst>
                </a:gridCol>
                <a:gridCol w="3953492">
                  <a:extLst>
                    <a:ext uri="{9D8B030D-6E8A-4147-A177-3AD203B41FA5}">
                      <a16:colId xmlns:a16="http://schemas.microsoft.com/office/drawing/2014/main" val="20002"/>
                    </a:ext>
                  </a:extLst>
                </a:gridCol>
                <a:gridCol w="3953492">
                  <a:extLst>
                    <a:ext uri="{9D8B030D-6E8A-4147-A177-3AD203B41FA5}">
                      <a16:colId xmlns:a16="http://schemas.microsoft.com/office/drawing/2014/main" val="20003"/>
                    </a:ext>
                  </a:extLst>
                </a:gridCol>
              </a:tblGrid>
              <a:tr h="804469">
                <a:tc gridSpan="4">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extLst>
                  <a:ext uri="{0D108BD9-81ED-4DB2-BD59-A6C34878D82A}">
                    <a16:rowId xmlns:a16="http://schemas.microsoft.com/office/drawing/2014/main" val="10000"/>
                  </a:ext>
                </a:extLst>
              </a:tr>
              <a:tr h="765753">
                <a:tc>
                  <a:txBody>
                    <a:bodyPr/>
                    <a:lstStyle/>
                    <a:p>
                      <a:pPr algn="ctr">
                        <a:lnSpc>
                          <a:spcPts val="2380"/>
                        </a:lnSpc>
                        <a:defRPr/>
                      </a:pPr>
                      <a:r>
                        <a:rPr lang="en-US" sz="1700">
                          <a:solidFill>
                            <a:srgbClr val="000000"/>
                          </a:solidFill>
                          <a:latin typeface="Arimo"/>
                          <a:ea typeface="Arimo"/>
                          <a:cs typeface="Arimo"/>
                          <a:sym typeface="Arimo"/>
                        </a:rPr>
                        <a:t>Mes</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Egreso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Saldo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Ingreso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1"/>
                  </a:ext>
                </a:extLst>
              </a:tr>
              <a:tr h="775325">
                <a:tc>
                  <a:txBody>
                    <a:bodyPr/>
                    <a:lstStyle/>
                    <a:p>
                      <a:pPr algn="ctr">
                        <a:lnSpc>
                          <a:spcPts val="2380"/>
                        </a:lnSpc>
                        <a:defRPr/>
                      </a:pPr>
                      <a:r>
                        <a:rPr lang="en-US" sz="1700">
                          <a:solidFill>
                            <a:srgbClr val="000000"/>
                          </a:solidFill>
                          <a:latin typeface="Arimo"/>
                          <a:ea typeface="Arimo"/>
                          <a:cs typeface="Arimo"/>
                          <a:sym typeface="Arimo"/>
                        </a:rPr>
                        <a:t>Enero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52.787.832</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-6.683.896</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46.103.936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2"/>
                  </a:ext>
                </a:extLst>
              </a:tr>
              <a:tr h="775325">
                <a:tc>
                  <a:txBody>
                    <a:bodyPr/>
                    <a:lstStyle/>
                    <a:p>
                      <a:pPr algn="ctr">
                        <a:lnSpc>
                          <a:spcPts val="2380"/>
                        </a:lnSpc>
                        <a:defRPr/>
                      </a:pPr>
                      <a:r>
                        <a:rPr lang="en-US" sz="1700">
                          <a:solidFill>
                            <a:srgbClr val="000000"/>
                          </a:solidFill>
                          <a:latin typeface="Arimo"/>
                          <a:ea typeface="Arimo"/>
                          <a:cs typeface="Arimo"/>
                          <a:sym typeface="Arimo"/>
                        </a:rPr>
                        <a:t>Febrero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44.023.330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-4.144.207</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39.879.123</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3"/>
                  </a:ext>
                </a:extLst>
              </a:tr>
              <a:tr h="775325">
                <a:tc>
                  <a:txBody>
                    <a:bodyPr/>
                    <a:lstStyle/>
                    <a:p>
                      <a:pPr algn="ctr">
                        <a:lnSpc>
                          <a:spcPts val="2380"/>
                        </a:lnSpc>
                        <a:defRPr/>
                      </a:pPr>
                      <a:r>
                        <a:rPr lang="en-US" sz="1700">
                          <a:solidFill>
                            <a:srgbClr val="000000"/>
                          </a:solidFill>
                          <a:latin typeface="Arimo"/>
                          <a:ea typeface="Arimo"/>
                          <a:cs typeface="Arimo"/>
                          <a:sym typeface="Arimo"/>
                        </a:rPr>
                        <a:t>Marzo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41.254.628</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-1.452.952</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39.801.676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4"/>
                  </a:ext>
                </a:extLst>
              </a:tr>
              <a:tr h="775325">
                <a:tc>
                  <a:txBody>
                    <a:bodyPr/>
                    <a:lstStyle/>
                    <a:p>
                      <a:pPr algn="ctr">
                        <a:lnSpc>
                          <a:spcPts val="2380"/>
                        </a:lnSpc>
                        <a:defRPr/>
                      </a:pPr>
                      <a:r>
                        <a:rPr lang="en-US" sz="1700">
                          <a:solidFill>
                            <a:srgbClr val="000000"/>
                          </a:solidFill>
                          <a:latin typeface="Arimo"/>
                          <a:ea typeface="Arimo"/>
                          <a:cs typeface="Arimo"/>
                          <a:sym typeface="Arimo"/>
                        </a:rPr>
                        <a:t>Abril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45.614.446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-12.268.726</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33.345.720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5"/>
                  </a:ext>
                </a:extLst>
              </a:tr>
              <a:tr h="775325">
                <a:tc>
                  <a:txBody>
                    <a:bodyPr/>
                    <a:lstStyle/>
                    <a:p>
                      <a:pPr algn="ctr">
                        <a:lnSpc>
                          <a:spcPts val="2380"/>
                        </a:lnSpc>
                        <a:defRPr/>
                      </a:pPr>
                      <a:r>
                        <a:rPr lang="en-US" sz="1700">
                          <a:solidFill>
                            <a:srgbClr val="000000"/>
                          </a:solidFill>
                          <a:latin typeface="Arimo"/>
                          <a:ea typeface="Arimo"/>
                          <a:cs typeface="Arimo"/>
                          <a:sym typeface="Arimo"/>
                        </a:rPr>
                        <a:t>Mayo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44.739.196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-16.193.297</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28.545.899</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6"/>
                  </a:ext>
                </a:extLst>
              </a:tr>
              <a:tr h="775325">
                <a:tc>
                  <a:txBody>
                    <a:bodyPr/>
                    <a:lstStyle/>
                    <a:p>
                      <a:pPr algn="ctr">
                        <a:lnSpc>
                          <a:spcPts val="2380"/>
                        </a:lnSpc>
                        <a:defRPr/>
                      </a:pPr>
                      <a:r>
                        <a:rPr lang="en-US" sz="1700">
                          <a:solidFill>
                            <a:srgbClr val="000000"/>
                          </a:solidFill>
                          <a:latin typeface="Arimo"/>
                          <a:ea typeface="Arimo"/>
                          <a:cs typeface="Arimo"/>
                          <a:sym typeface="Arimo"/>
                        </a:rPr>
                        <a:t>Junio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40.334.201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-1.686.270</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38.647.931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7"/>
                  </a:ext>
                </a:extLst>
              </a:tr>
              <a:tr h="775325">
                <a:tc>
                  <a:txBody>
                    <a:bodyPr/>
                    <a:lstStyle/>
                    <a:p>
                      <a:pPr algn="ctr">
                        <a:lnSpc>
                          <a:spcPts val="2380"/>
                        </a:lnSpc>
                        <a:defRPr/>
                      </a:pPr>
                      <a:r>
                        <a:rPr lang="en-US" sz="1700">
                          <a:solidFill>
                            <a:srgbClr val="000000"/>
                          </a:solidFill>
                          <a:latin typeface="Arimo"/>
                          <a:ea typeface="Arimo"/>
                          <a:cs typeface="Arimo"/>
                          <a:sym typeface="Arimo"/>
                        </a:rPr>
                        <a:t>Julio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47.293.006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-195.525</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47.097.481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8"/>
                  </a:ext>
                </a:extLst>
              </a:tr>
              <a:tr h="775325">
                <a:tc>
                  <a:txBody>
                    <a:bodyPr/>
                    <a:lstStyle/>
                    <a:p>
                      <a:pPr algn="ctr">
                        <a:lnSpc>
                          <a:spcPts val="2380"/>
                        </a:lnSpc>
                        <a:defRPr/>
                      </a:pPr>
                      <a:r>
                        <a:rPr lang="en-US" sz="1700">
                          <a:solidFill>
                            <a:srgbClr val="000000"/>
                          </a:solidFill>
                          <a:latin typeface="Arimo"/>
                          <a:ea typeface="Arimo"/>
                          <a:cs typeface="Arimo"/>
                          <a:sym typeface="Arimo"/>
                        </a:rPr>
                        <a:t>Agosto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44.216.436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-4.890.569</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000000"/>
                          </a:solidFill>
                          <a:latin typeface="Open Sans"/>
                          <a:ea typeface="Open Sans"/>
                          <a:cs typeface="Open Sans"/>
                          <a:sym typeface="Open Sans"/>
                        </a:rPr>
                        <a:t>39.325.867</a:t>
                      </a:r>
                      <a:endParaRPr lang="en-US" sz="1100" dirty="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7" name="TextBox 7"/>
          <p:cNvSpPr txBox="1"/>
          <p:nvPr/>
        </p:nvSpPr>
        <p:spPr>
          <a:xfrm>
            <a:off x="501135" y="470893"/>
            <a:ext cx="5776764"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ESTADO FINANCIERO 2025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Table 6"/>
          <p:cNvGraphicFramePr>
            <a:graphicFrameLocks noGrp="1"/>
          </p:cNvGraphicFramePr>
          <p:nvPr>
            <p:extLst>
              <p:ext uri="{D42A27DB-BD31-4B8C-83A1-F6EECF244321}">
                <p14:modId xmlns:p14="http://schemas.microsoft.com/office/powerpoint/2010/main" val="4083149582"/>
              </p:ext>
            </p:extLst>
          </p:nvPr>
        </p:nvGraphicFramePr>
        <p:xfrm>
          <a:off x="1261415" y="1399698"/>
          <a:ext cx="15813968" cy="5458249"/>
        </p:xfrm>
        <a:graphic>
          <a:graphicData uri="http://schemas.openxmlformats.org/drawingml/2006/table">
            <a:tbl>
              <a:tblPr/>
              <a:tblGrid>
                <a:gridCol w="3953492">
                  <a:extLst>
                    <a:ext uri="{9D8B030D-6E8A-4147-A177-3AD203B41FA5}">
                      <a16:colId xmlns:a16="http://schemas.microsoft.com/office/drawing/2014/main" val="20000"/>
                    </a:ext>
                  </a:extLst>
                </a:gridCol>
                <a:gridCol w="3953492">
                  <a:extLst>
                    <a:ext uri="{9D8B030D-6E8A-4147-A177-3AD203B41FA5}">
                      <a16:colId xmlns:a16="http://schemas.microsoft.com/office/drawing/2014/main" val="20001"/>
                    </a:ext>
                  </a:extLst>
                </a:gridCol>
                <a:gridCol w="3953492">
                  <a:extLst>
                    <a:ext uri="{9D8B030D-6E8A-4147-A177-3AD203B41FA5}">
                      <a16:colId xmlns:a16="http://schemas.microsoft.com/office/drawing/2014/main" val="20002"/>
                    </a:ext>
                  </a:extLst>
                </a:gridCol>
                <a:gridCol w="3953492">
                  <a:extLst>
                    <a:ext uri="{9D8B030D-6E8A-4147-A177-3AD203B41FA5}">
                      <a16:colId xmlns:a16="http://schemas.microsoft.com/office/drawing/2014/main" val="20003"/>
                    </a:ext>
                  </a:extLst>
                </a:gridCol>
              </a:tblGrid>
              <a:tr h="806153">
                <a:tc gridSpan="4">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extLst>
                  <a:ext uri="{0D108BD9-81ED-4DB2-BD59-A6C34878D82A}">
                    <a16:rowId xmlns:a16="http://schemas.microsoft.com/office/drawing/2014/main" val="10000"/>
                  </a:ext>
                </a:extLst>
              </a:tr>
              <a:tr h="767356">
                <a:tc>
                  <a:txBody>
                    <a:bodyPr/>
                    <a:lstStyle/>
                    <a:p>
                      <a:pPr algn="ctr">
                        <a:lnSpc>
                          <a:spcPts val="2380"/>
                        </a:lnSpc>
                        <a:defRPr/>
                      </a:pPr>
                      <a:r>
                        <a:rPr lang="en-US" sz="1700">
                          <a:solidFill>
                            <a:srgbClr val="000000"/>
                          </a:solidFill>
                          <a:latin typeface="Arimo"/>
                          <a:ea typeface="Arimo"/>
                          <a:cs typeface="Arimo"/>
                          <a:sym typeface="Arimo"/>
                        </a:rPr>
                        <a:t>Mes</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err="1">
                          <a:solidFill>
                            <a:srgbClr val="000000"/>
                          </a:solidFill>
                          <a:latin typeface="Arimo"/>
                          <a:ea typeface="Arimo"/>
                          <a:cs typeface="Arimo"/>
                          <a:sym typeface="Arimo"/>
                        </a:rPr>
                        <a:t>Ingreso</a:t>
                      </a:r>
                      <a:r>
                        <a:rPr lang="en-US" sz="1700" dirty="0">
                          <a:solidFill>
                            <a:srgbClr val="000000"/>
                          </a:solidFill>
                          <a:latin typeface="Arimo"/>
                          <a:ea typeface="Arimo"/>
                          <a:cs typeface="Arimo"/>
                          <a:sym typeface="Arimo"/>
                        </a:rPr>
                        <a:t> </a:t>
                      </a:r>
                      <a:endParaRPr lang="en-US" sz="1100" dirty="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Egreso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Saldo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1"/>
                  </a:ext>
                </a:extLst>
              </a:tr>
              <a:tr h="776948">
                <a:tc>
                  <a:txBody>
                    <a:bodyPr/>
                    <a:lstStyle/>
                    <a:p>
                      <a:pPr algn="ctr">
                        <a:lnSpc>
                          <a:spcPts val="2380"/>
                        </a:lnSpc>
                        <a:defRPr/>
                      </a:pPr>
                      <a:r>
                        <a:rPr lang="en-US" sz="1700">
                          <a:solidFill>
                            <a:srgbClr val="000000"/>
                          </a:solidFill>
                          <a:latin typeface="Arimo"/>
                          <a:ea typeface="Arimo"/>
                          <a:cs typeface="Arimo"/>
                          <a:sym typeface="Arimo"/>
                        </a:rPr>
                        <a:t>Septiembre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41.748.641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45.803.004</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-4.054.363</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2"/>
                  </a:ext>
                </a:extLst>
              </a:tr>
              <a:tr h="776948">
                <a:tc>
                  <a:txBody>
                    <a:bodyPr/>
                    <a:lstStyle/>
                    <a:p>
                      <a:pPr algn="ctr">
                        <a:lnSpc>
                          <a:spcPts val="2380"/>
                        </a:lnSpc>
                        <a:defRPr/>
                      </a:pPr>
                      <a:r>
                        <a:rPr lang="en-US" sz="1700">
                          <a:solidFill>
                            <a:srgbClr val="000000"/>
                          </a:solidFill>
                          <a:latin typeface="Arimo"/>
                          <a:ea typeface="Arimo"/>
                          <a:cs typeface="Arimo"/>
                          <a:sym typeface="Arimo"/>
                        </a:rPr>
                        <a:t>Octubre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35.609.250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47.367.272</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-11.758.022</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3"/>
                  </a:ext>
                </a:extLst>
              </a:tr>
              <a:tr h="776948">
                <a:tc>
                  <a:txBody>
                    <a:bodyPr/>
                    <a:lstStyle/>
                    <a:p>
                      <a:pPr algn="ctr">
                        <a:lnSpc>
                          <a:spcPts val="2380"/>
                        </a:lnSpc>
                        <a:defRPr/>
                      </a:pPr>
                      <a:r>
                        <a:rPr lang="en-US" sz="1700">
                          <a:solidFill>
                            <a:srgbClr val="000000"/>
                          </a:solidFill>
                          <a:latin typeface="Arimo"/>
                          <a:ea typeface="Arimo"/>
                          <a:cs typeface="Arimo"/>
                          <a:sym typeface="Arimo"/>
                        </a:rPr>
                        <a:t>Noviembre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38.544.011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43.103.094</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-4.559.083</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4"/>
                  </a:ext>
                </a:extLst>
              </a:tr>
              <a:tr h="776948">
                <a:tc>
                  <a:txBody>
                    <a:bodyPr/>
                    <a:lstStyle/>
                    <a:p>
                      <a:pPr algn="ctr">
                        <a:lnSpc>
                          <a:spcPts val="2380"/>
                        </a:lnSpc>
                        <a:defRPr/>
                      </a:pPr>
                      <a:r>
                        <a:rPr lang="en-US" sz="1700">
                          <a:solidFill>
                            <a:srgbClr val="000000"/>
                          </a:solidFill>
                          <a:latin typeface="Arimo"/>
                          <a:ea typeface="Arimo"/>
                          <a:cs typeface="Arimo"/>
                          <a:sym typeface="Arimo"/>
                        </a:rPr>
                        <a:t>Diciembre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44.605.910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45.171.148</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-565.238</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5"/>
                  </a:ext>
                </a:extLst>
              </a:tr>
              <a:tr h="776948">
                <a:tc>
                  <a:txBody>
                    <a:bodyPr/>
                    <a:lstStyle/>
                    <a:p>
                      <a:pPr algn="ctr">
                        <a:lnSpc>
                          <a:spcPts val="2380"/>
                        </a:lnSpc>
                        <a:defRPr/>
                      </a:pPr>
                      <a:r>
                        <a:rPr lang="en-US" sz="1700">
                          <a:solidFill>
                            <a:srgbClr val="000000"/>
                          </a:solidFill>
                          <a:latin typeface="Arimo"/>
                          <a:ea typeface="Arimo"/>
                          <a:cs typeface="Arimo"/>
                          <a:sym typeface="Arimo"/>
                        </a:rPr>
                        <a:t>total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473.255.446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541.707.593</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-68.452.147</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7" name="TextBox 7"/>
          <p:cNvSpPr txBox="1"/>
          <p:nvPr/>
        </p:nvSpPr>
        <p:spPr>
          <a:xfrm>
            <a:off x="501135" y="470893"/>
            <a:ext cx="5776764"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ESTADO FINANCIERO 2025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Table 6"/>
          <p:cNvGraphicFramePr>
            <a:graphicFrameLocks noGrp="1"/>
          </p:cNvGraphicFramePr>
          <p:nvPr>
            <p:extLst>
              <p:ext uri="{D42A27DB-BD31-4B8C-83A1-F6EECF244321}">
                <p14:modId xmlns:p14="http://schemas.microsoft.com/office/powerpoint/2010/main" val="1534522753"/>
              </p:ext>
            </p:extLst>
          </p:nvPr>
        </p:nvGraphicFramePr>
        <p:xfrm>
          <a:off x="1261415" y="1399698"/>
          <a:ext cx="15813968" cy="7772822"/>
        </p:xfrm>
        <a:graphic>
          <a:graphicData uri="http://schemas.openxmlformats.org/drawingml/2006/table">
            <a:tbl>
              <a:tblPr/>
              <a:tblGrid>
                <a:gridCol w="3953492">
                  <a:extLst>
                    <a:ext uri="{9D8B030D-6E8A-4147-A177-3AD203B41FA5}">
                      <a16:colId xmlns:a16="http://schemas.microsoft.com/office/drawing/2014/main" val="20000"/>
                    </a:ext>
                  </a:extLst>
                </a:gridCol>
                <a:gridCol w="3953492">
                  <a:extLst>
                    <a:ext uri="{9D8B030D-6E8A-4147-A177-3AD203B41FA5}">
                      <a16:colId xmlns:a16="http://schemas.microsoft.com/office/drawing/2014/main" val="20001"/>
                    </a:ext>
                  </a:extLst>
                </a:gridCol>
                <a:gridCol w="3953492">
                  <a:extLst>
                    <a:ext uri="{9D8B030D-6E8A-4147-A177-3AD203B41FA5}">
                      <a16:colId xmlns:a16="http://schemas.microsoft.com/office/drawing/2014/main" val="20002"/>
                    </a:ext>
                  </a:extLst>
                </a:gridCol>
                <a:gridCol w="3953492">
                  <a:extLst>
                    <a:ext uri="{9D8B030D-6E8A-4147-A177-3AD203B41FA5}">
                      <a16:colId xmlns:a16="http://schemas.microsoft.com/office/drawing/2014/main" val="20003"/>
                    </a:ext>
                  </a:extLst>
                </a:gridCol>
              </a:tblGrid>
              <a:tr h="804469">
                <a:tc gridSpan="4">
                  <a:txBody>
                    <a:bodyPr/>
                    <a:lstStyle/>
                    <a:p>
                      <a:pPr algn="ctr">
                        <a:lnSpc>
                          <a:spcPts val="2380"/>
                        </a:lnSpc>
                        <a:defRPr/>
                      </a:pPr>
                      <a:r>
                        <a:rPr lang="en-US" sz="1700" b="1">
                          <a:solidFill>
                            <a:srgbClr val="000000"/>
                          </a:solidFill>
                          <a:latin typeface="Arimo Bold"/>
                          <a:ea typeface="Arimo Bold"/>
                          <a:cs typeface="Arimo Bold"/>
                          <a:sym typeface="Arimo Bold"/>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b="1">
                          <a:solidFill>
                            <a:srgbClr val="000000"/>
                          </a:solidFill>
                          <a:latin typeface="Arimo Bold"/>
                          <a:ea typeface="Arimo Bold"/>
                          <a:cs typeface="Arimo Bold"/>
                          <a:sym typeface="Arimo Bold"/>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extLst>
                  <a:ext uri="{0D108BD9-81ED-4DB2-BD59-A6C34878D82A}">
                    <a16:rowId xmlns:a16="http://schemas.microsoft.com/office/drawing/2014/main" val="10000"/>
                  </a:ext>
                </a:extLst>
              </a:tr>
              <a:tr h="765753">
                <a:tc>
                  <a:txBody>
                    <a:bodyPr/>
                    <a:lstStyle/>
                    <a:p>
                      <a:pPr algn="ctr">
                        <a:lnSpc>
                          <a:spcPts val="2380"/>
                        </a:lnSpc>
                        <a:defRPr/>
                      </a:pPr>
                      <a:r>
                        <a:rPr lang="en-US" sz="1700">
                          <a:solidFill>
                            <a:srgbClr val="000000"/>
                          </a:solidFill>
                          <a:latin typeface="Arimo"/>
                          <a:ea typeface="Arimo"/>
                          <a:cs typeface="Arimo"/>
                          <a:sym typeface="Arimo"/>
                        </a:rPr>
                        <a:t>Mes</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Ingreso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Egreso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Saldo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1"/>
                  </a:ext>
                </a:extLst>
              </a:tr>
              <a:tr h="775325">
                <a:tc>
                  <a:txBody>
                    <a:bodyPr/>
                    <a:lstStyle/>
                    <a:p>
                      <a:pPr algn="ctr">
                        <a:lnSpc>
                          <a:spcPts val="2380"/>
                        </a:lnSpc>
                        <a:defRPr/>
                      </a:pPr>
                      <a:r>
                        <a:rPr lang="en-US" sz="1700">
                          <a:solidFill>
                            <a:srgbClr val="000000"/>
                          </a:solidFill>
                          <a:latin typeface="Arimo"/>
                          <a:ea typeface="Arimo"/>
                          <a:cs typeface="Arimo"/>
                          <a:sym typeface="Arimo"/>
                        </a:rPr>
                        <a:t>Enero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11.747.873</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24.014.867</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-12.266.994</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2"/>
                  </a:ext>
                </a:extLst>
              </a:tr>
              <a:tr h="775325">
                <a:tc>
                  <a:txBody>
                    <a:bodyPr/>
                    <a:lstStyle/>
                    <a:p>
                      <a:pPr algn="ctr">
                        <a:lnSpc>
                          <a:spcPts val="2380"/>
                        </a:lnSpc>
                        <a:defRPr/>
                      </a:pPr>
                      <a:r>
                        <a:rPr lang="en-US" sz="1700">
                          <a:solidFill>
                            <a:srgbClr val="000000"/>
                          </a:solidFill>
                          <a:latin typeface="Arimo"/>
                          <a:ea typeface="Arimo"/>
                          <a:cs typeface="Arimo"/>
                          <a:sym typeface="Arimo"/>
                        </a:rPr>
                        <a:t>Febrero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6.144.100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18.123.218</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-11.979.118</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3"/>
                  </a:ext>
                </a:extLst>
              </a:tr>
              <a:tr h="775325">
                <a:tc>
                  <a:txBody>
                    <a:bodyPr/>
                    <a:lstStyle/>
                    <a:p>
                      <a:pPr algn="ctr">
                        <a:lnSpc>
                          <a:spcPts val="2380"/>
                        </a:lnSpc>
                        <a:defRPr/>
                      </a:pPr>
                      <a:r>
                        <a:rPr lang="en-US" sz="1700">
                          <a:solidFill>
                            <a:srgbClr val="000000"/>
                          </a:solidFill>
                          <a:latin typeface="Arimo"/>
                          <a:ea typeface="Arimo"/>
                          <a:cs typeface="Arimo"/>
                          <a:sym typeface="Arimo"/>
                        </a:rPr>
                        <a:t>Marzo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11.295.385</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16.489.081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-5.193.696</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4"/>
                  </a:ext>
                </a:extLst>
              </a:tr>
              <a:tr h="775325">
                <a:tc>
                  <a:txBody>
                    <a:bodyPr/>
                    <a:lstStyle/>
                    <a:p>
                      <a:pPr algn="ctr">
                        <a:lnSpc>
                          <a:spcPts val="2380"/>
                        </a:lnSpc>
                        <a:defRPr/>
                      </a:pPr>
                      <a:r>
                        <a:rPr lang="en-US" sz="1700">
                          <a:solidFill>
                            <a:srgbClr val="000000"/>
                          </a:solidFill>
                          <a:latin typeface="Arimo"/>
                          <a:ea typeface="Arimo"/>
                          <a:cs typeface="Arimo"/>
                          <a:sym typeface="Arimo"/>
                        </a:rPr>
                        <a:t>Abril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12.035.200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14.848.500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-2.813.300</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5"/>
                  </a:ext>
                </a:extLst>
              </a:tr>
              <a:tr h="775325">
                <a:tc>
                  <a:txBody>
                    <a:bodyPr/>
                    <a:lstStyle/>
                    <a:p>
                      <a:pPr algn="ctr">
                        <a:lnSpc>
                          <a:spcPts val="2380"/>
                        </a:lnSpc>
                        <a:defRPr/>
                      </a:pPr>
                      <a:r>
                        <a:rPr lang="en-US" sz="1700">
                          <a:solidFill>
                            <a:srgbClr val="000000"/>
                          </a:solidFill>
                          <a:latin typeface="Arimo"/>
                          <a:ea typeface="Arimo"/>
                          <a:cs typeface="Arimo"/>
                          <a:sym typeface="Arimo"/>
                        </a:rPr>
                        <a:t>Mayo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12.210.724</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14.760.832</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-2.550.108</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6"/>
                  </a:ext>
                </a:extLst>
              </a:tr>
              <a:tr h="775325">
                <a:tc>
                  <a:txBody>
                    <a:bodyPr/>
                    <a:lstStyle/>
                    <a:p>
                      <a:pPr algn="ctr">
                        <a:lnSpc>
                          <a:spcPts val="2380"/>
                        </a:lnSpc>
                        <a:defRPr/>
                      </a:pPr>
                      <a:r>
                        <a:rPr lang="en-US" sz="1700">
                          <a:solidFill>
                            <a:srgbClr val="000000"/>
                          </a:solidFill>
                          <a:latin typeface="Arimo"/>
                          <a:ea typeface="Arimo"/>
                          <a:cs typeface="Arimo"/>
                          <a:sym typeface="Arimo"/>
                        </a:rPr>
                        <a:t>Junio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12.206.996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15.410.764</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-3.203.768</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7"/>
                  </a:ext>
                </a:extLst>
              </a:tr>
              <a:tr h="775325">
                <a:tc>
                  <a:txBody>
                    <a:bodyPr/>
                    <a:lstStyle/>
                    <a:p>
                      <a:pPr algn="ctr">
                        <a:lnSpc>
                          <a:spcPts val="2380"/>
                        </a:lnSpc>
                        <a:defRPr/>
                      </a:pPr>
                      <a:r>
                        <a:rPr lang="en-US" sz="1700">
                          <a:solidFill>
                            <a:srgbClr val="000000"/>
                          </a:solidFill>
                          <a:latin typeface="Arimo"/>
                          <a:ea typeface="Arimo"/>
                          <a:cs typeface="Arimo"/>
                          <a:sym typeface="Arimo"/>
                        </a:rPr>
                        <a:t>Julio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11.589.399</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15.312.821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-3.723.422</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8"/>
                  </a:ext>
                </a:extLst>
              </a:tr>
              <a:tr h="775325">
                <a:tc>
                  <a:txBody>
                    <a:bodyPr/>
                    <a:lstStyle/>
                    <a:p>
                      <a:pPr algn="ctr">
                        <a:lnSpc>
                          <a:spcPts val="2380"/>
                        </a:lnSpc>
                        <a:defRPr/>
                      </a:pPr>
                      <a:r>
                        <a:rPr lang="en-US" sz="1700">
                          <a:solidFill>
                            <a:srgbClr val="000000"/>
                          </a:solidFill>
                          <a:latin typeface="Arimo"/>
                          <a:ea typeface="Arimo"/>
                          <a:cs typeface="Arimo"/>
                          <a:sym typeface="Arimo"/>
                        </a:rPr>
                        <a:t>Agosto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11.606.431</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15.109.806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-3.503.375</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7" name="TextBox 7"/>
          <p:cNvSpPr txBox="1"/>
          <p:nvPr/>
        </p:nvSpPr>
        <p:spPr>
          <a:xfrm>
            <a:off x="501135" y="470893"/>
            <a:ext cx="5776764"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ESTADO FINANCIERO 2025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Table 6"/>
          <p:cNvGraphicFramePr>
            <a:graphicFrameLocks noGrp="1"/>
          </p:cNvGraphicFramePr>
          <p:nvPr>
            <p:extLst>
              <p:ext uri="{D42A27DB-BD31-4B8C-83A1-F6EECF244321}">
                <p14:modId xmlns:p14="http://schemas.microsoft.com/office/powerpoint/2010/main" val="20670295"/>
              </p:ext>
            </p:extLst>
          </p:nvPr>
        </p:nvGraphicFramePr>
        <p:xfrm>
          <a:off x="1261415" y="1399698"/>
          <a:ext cx="15813968" cy="5439199"/>
        </p:xfrm>
        <a:graphic>
          <a:graphicData uri="http://schemas.openxmlformats.org/drawingml/2006/table">
            <a:tbl>
              <a:tblPr/>
              <a:tblGrid>
                <a:gridCol w="3953492">
                  <a:extLst>
                    <a:ext uri="{9D8B030D-6E8A-4147-A177-3AD203B41FA5}">
                      <a16:colId xmlns:a16="http://schemas.microsoft.com/office/drawing/2014/main" val="20000"/>
                    </a:ext>
                  </a:extLst>
                </a:gridCol>
                <a:gridCol w="3953492">
                  <a:extLst>
                    <a:ext uri="{9D8B030D-6E8A-4147-A177-3AD203B41FA5}">
                      <a16:colId xmlns:a16="http://schemas.microsoft.com/office/drawing/2014/main" val="20001"/>
                    </a:ext>
                  </a:extLst>
                </a:gridCol>
                <a:gridCol w="3953492">
                  <a:extLst>
                    <a:ext uri="{9D8B030D-6E8A-4147-A177-3AD203B41FA5}">
                      <a16:colId xmlns:a16="http://schemas.microsoft.com/office/drawing/2014/main" val="20002"/>
                    </a:ext>
                  </a:extLst>
                </a:gridCol>
                <a:gridCol w="3953492">
                  <a:extLst>
                    <a:ext uri="{9D8B030D-6E8A-4147-A177-3AD203B41FA5}">
                      <a16:colId xmlns:a16="http://schemas.microsoft.com/office/drawing/2014/main" val="20003"/>
                    </a:ext>
                  </a:extLst>
                </a:gridCol>
              </a:tblGrid>
              <a:tr h="806173">
                <a:tc gridSpan="4">
                  <a:txBody>
                    <a:bodyPr/>
                    <a:lstStyle/>
                    <a:p>
                      <a:pPr algn="ctr">
                        <a:lnSpc>
                          <a:spcPts val="2380"/>
                        </a:lnSpc>
                        <a:defRPr/>
                      </a:pPr>
                      <a:r>
                        <a:rPr lang="en-US" sz="1700">
                          <a:solidFill>
                            <a:srgbClr val="000000"/>
                          </a:solidFill>
                          <a:latin typeface="Arimo"/>
                          <a:ea typeface="Arimo"/>
                          <a:cs typeface="Arimo"/>
                          <a:sym typeface="Arimo"/>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a:solidFill>
                            <a:srgbClr val="000000"/>
                          </a:solidFill>
                          <a:latin typeface="Arimo"/>
                          <a:ea typeface="Arimo"/>
                          <a:cs typeface="Arimo"/>
                          <a:sym typeface="Arimo"/>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a:solidFill>
                            <a:srgbClr val="000000"/>
                          </a:solidFill>
                          <a:latin typeface="Arimo"/>
                          <a:ea typeface="Arimo"/>
                          <a:cs typeface="Arimo"/>
                          <a:sym typeface="Arimo"/>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hMerge="1">
                  <a:txBody>
                    <a:bodyPr/>
                    <a:lstStyle/>
                    <a:p>
                      <a:pPr algn="ctr">
                        <a:lnSpc>
                          <a:spcPts val="2380"/>
                        </a:lnSpc>
                        <a:defRPr/>
                      </a:pPr>
                      <a:r>
                        <a:rPr lang="en-US" sz="1700">
                          <a:solidFill>
                            <a:srgbClr val="000000"/>
                          </a:solidFill>
                          <a:latin typeface="Arimo"/>
                          <a:ea typeface="Arimo"/>
                          <a:cs typeface="Arimo"/>
                          <a:sym typeface="Arimo"/>
                        </a:rPr>
                        <a:t>Subvención SEP</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extLst>
                  <a:ext uri="{0D108BD9-81ED-4DB2-BD59-A6C34878D82A}">
                    <a16:rowId xmlns:a16="http://schemas.microsoft.com/office/drawing/2014/main" val="10000"/>
                  </a:ext>
                </a:extLst>
              </a:tr>
              <a:tr h="767375">
                <a:tc>
                  <a:txBody>
                    <a:bodyPr/>
                    <a:lstStyle/>
                    <a:p>
                      <a:pPr algn="ctr">
                        <a:lnSpc>
                          <a:spcPts val="2380"/>
                        </a:lnSpc>
                        <a:defRPr/>
                      </a:pPr>
                      <a:r>
                        <a:rPr lang="en-US" sz="1700">
                          <a:solidFill>
                            <a:srgbClr val="000000"/>
                          </a:solidFill>
                          <a:latin typeface="Arimo"/>
                          <a:ea typeface="Arimo"/>
                          <a:cs typeface="Arimo"/>
                          <a:sym typeface="Arimo"/>
                        </a:rPr>
                        <a:t>Mes</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Ingreso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Egreso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Saldo General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1"/>
                  </a:ext>
                </a:extLst>
              </a:tr>
              <a:tr h="776967">
                <a:tc>
                  <a:txBody>
                    <a:bodyPr/>
                    <a:lstStyle/>
                    <a:p>
                      <a:pPr algn="ctr">
                        <a:lnSpc>
                          <a:spcPts val="2380"/>
                        </a:lnSpc>
                        <a:defRPr/>
                      </a:pPr>
                      <a:r>
                        <a:rPr lang="en-US" sz="1700">
                          <a:solidFill>
                            <a:srgbClr val="000000"/>
                          </a:solidFill>
                          <a:latin typeface="Arimo"/>
                          <a:ea typeface="Arimo"/>
                          <a:cs typeface="Arimo"/>
                          <a:sym typeface="Arimo"/>
                        </a:rPr>
                        <a:t>Septiembre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11.716.006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Open Sans"/>
                          <a:ea typeface="Open Sans"/>
                          <a:cs typeface="Open Sans"/>
                          <a:sym typeface="Open Sans"/>
                        </a:rPr>
                        <a:t>15.886.620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-4.170.614</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2"/>
                  </a:ext>
                </a:extLst>
              </a:tr>
              <a:tr h="767375">
                <a:tc>
                  <a:txBody>
                    <a:bodyPr/>
                    <a:lstStyle/>
                    <a:p>
                      <a:pPr algn="ctr">
                        <a:lnSpc>
                          <a:spcPts val="2380"/>
                        </a:lnSpc>
                        <a:defRPr/>
                      </a:pPr>
                      <a:r>
                        <a:rPr lang="en-US" sz="1700">
                          <a:solidFill>
                            <a:srgbClr val="000000"/>
                          </a:solidFill>
                          <a:latin typeface="Arimo"/>
                          <a:ea typeface="Arimo"/>
                          <a:cs typeface="Arimo"/>
                          <a:sym typeface="Arimo"/>
                        </a:rPr>
                        <a:t>Octubre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Arimo"/>
                          <a:ea typeface="Arimo"/>
                          <a:cs typeface="Arimo"/>
                          <a:sym typeface="Arimo"/>
                        </a:rPr>
                        <a:t>11.345.893</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15.206.749</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-3.860.856</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3"/>
                  </a:ext>
                </a:extLst>
              </a:tr>
              <a:tr h="776967">
                <a:tc>
                  <a:txBody>
                    <a:bodyPr/>
                    <a:lstStyle/>
                    <a:p>
                      <a:pPr algn="ctr">
                        <a:lnSpc>
                          <a:spcPts val="2380"/>
                        </a:lnSpc>
                        <a:defRPr/>
                      </a:pPr>
                      <a:r>
                        <a:rPr lang="en-US" sz="1700">
                          <a:solidFill>
                            <a:srgbClr val="000000"/>
                          </a:solidFill>
                          <a:latin typeface="Arimo"/>
                          <a:ea typeface="Arimo"/>
                          <a:cs typeface="Arimo"/>
                          <a:sym typeface="Arimo"/>
                        </a:rPr>
                        <a:t>Noviembre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12.111.223</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14.884.710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-2.773.487</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4"/>
                  </a:ext>
                </a:extLst>
              </a:tr>
              <a:tr h="776967">
                <a:tc>
                  <a:txBody>
                    <a:bodyPr/>
                    <a:lstStyle/>
                    <a:p>
                      <a:pPr algn="ctr">
                        <a:lnSpc>
                          <a:spcPts val="2380"/>
                        </a:lnSpc>
                        <a:defRPr/>
                      </a:pPr>
                      <a:r>
                        <a:rPr lang="en-US" sz="1700">
                          <a:solidFill>
                            <a:srgbClr val="000000"/>
                          </a:solidFill>
                          <a:latin typeface="Arimo"/>
                          <a:ea typeface="Arimo"/>
                          <a:cs typeface="Arimo"/>
                          <a:sym typeface="Arimo"/>
                        </a:rPr>
                        <a:t>Diciembre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Open Sans"/>
                          <a:ea typeface="Open Sans"/>
                          <a:cs typeface="Open Sans"/>
                          <a:sym typeface="Open Sans"/>
                        </a:rPr>
                        <a:t>12.317.096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17.770.570</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-5.453.474</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5"/>
                  </a:ext>
                </a:extLst>
              </a:tr>
              <a:tr h="767375">
                <a:tc>
                  <a:txBody>
                    <a:bodyPr/>
                    <a:lstStyle/>
                    <a:p>
                      <a:pPr algn="ctr">
                        <a:lnSpc>
                          <a:spcPts val="2380"/>
                        </a:lnSpc>
                        <a:defRPr/>
                      </a:pPr>
                      <a:r>
                        <a:rPr lang="en-US" sz="1700">
                          <a:solidFill>
                            <a:srgbClr val="000000"/>
                          </a:solidFill>
                          <a:latin typeface="Arimo"/>
                          <a:ea typeface="Arimo"/>
                          <a:cs typeface="Arimo"/>
                          <a:sym typeface="Arimo"/>
                        </a:rPr>
                        <a:t>total </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l">
                        <a:lnSpc>
                          <a:spcPts val="2380"/>
                        </a:lnSpc>
                        <a:defRPr/>
                      </a:pPr>
                      <a:r>
                        <a:rPr lang="en-US" sz="1700">
                          <a:solidFill>
                            <a:srgbClr val="000000"/>
                          </a:solidFill>
                          <a:latin typeface="Arimo"/>
                          <a:ea typeface="Arimo"/>
                          <a:cs typeface="Arimo"/>
                          <a:sym typeface="Arimo"/>
                        </a:rPr>
                        <a:t> 136.326.326</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a:solidFill>
                            <a:srgbClr val="000000"/>
                          </a:solidFill>
                          <a:latin typeface="Arimo"/>
                          <a:ea typeface="Arimo"/>
                          <a:cs typeface="Arimo"/>
                          <a:sym typeface="Arimo"/>
                        </a:rPr>
                        <a:t>197.818.538</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tc>
                  <a:txBody>
                    <a:bodyPr/>
                    <a:lstStyle/>
                    <a:p>
                      <a:pPr algn="ctr">
                        <a:lnSpc>
                          <a:spcPts val="2380"/>
                        </a:lnSpc>
                        <a:defRPr/>
                      </a:pPr>
                      <a:r>
                        <a:rPr lang="en-US" sz="1700" dirty="0">
                          <a:solidFill>
                            <a:srgbClr val="FF0000"/>
                          </a:solidFill>
                          <a:latin typeface="Arimo"/>
                          <a:ea typeface="Arimo"/>
                          <a:cs typeface="Arimo"/>
                          <a:sym typeface="Arimo"/>
                        </a:rPr>
                        <a:t>-61492211</a:t>
                      </a:r>
                      <a:endParaRPr lang="en-US" sz="1100" dirty="0">
                        <a:solidFill>
                          <a:srgbClr val="FF0000"/>
                        </a:solidFill>
                      </a:endParaRP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7" name="TextBox 7"/>
          <p:cNvSpPr txBox="1"/>
          <p:nvPr/>
        </p:nvSpPr>
        <p:spPr>
          <a:xfrm>
            <a:off x="501135" y="470893"/>
            <a:ext cx="5776764"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ESTADO FINANCIERO 2025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771"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extLst>
              <p:ext uri="{D42A27DB-BD31-4B8C-83A1-F6EECF244321}">
                <p14:modId xmlns:p14="http://schemas.microsoft.com/office/powerpoint/2010/main" val="4132886574"/>
              </p:ext>
            </p:extLst>
          </p:nvPr>
        </p:nvGraphicFramePr>
        <p:xfrm>
          <a:off x="2743200" y="1584325"/>
          <a:ext cx="13863638" cy="6299200"/>
        </p:xfrm>
        <a:graphic>
          <a:graphicData uri="http://schemas.openxmlformats.org/presentationml/2006/ole">
            <mc:AlternateContent xmlns:mc="http://schemas.openxmlformats.org/markup-compatibility/2006">
              <mc:Choice xmlns:v="urn:schemas-microsoft-com:vml" Requires="v">
                <p:oleObj name="Hoja de cálculo" r:id="rId4" imgW="16163885" imgH="8496300" progId="Excel.Sheet.12">
                  <p:embed/>
                </p:oleObj>
              </mc:Choice>
              <mc:Fallback>
                <p:oleObj name="Hoja de cálculo" r:id="rId4" imgW="16163885" imgH="8496300" progId="Excel.Sheet.12">
                  <p:embed/>
                  <p:pic>
                    <p:nvPicPr>
                      <p:cNvPr id="0" name=""/>
                      <p:cNvPicPr/>
                      <p:nvPr/>
                    </p:nvPicPr>
                    <p:blipFill>
                      <a:blip r:embed="rId5"/>
                      <a:stretch>
                        <a:fillRect/>
                      </a:stretch>
                    </p:blipFill>
                    <p:spPr>
                      <a:xfrm>
                        <a:off x="2743200" y="1584325"/>
                        <a:ext cx="13863638" cy="6299200"/>
                      </a:xfrm>
                      <a:prstGeom prst="rect">
                        <a:avLst/>
                      </a:prstGeom>
                    </p:spPr>
                  </p:pic>
                </p:oleObj>
              </mc:Fallback>
            </mc:AlternateContent>
          </a:graphicData>
        </a:graphic>
      </p:graphicFrame>
      <p:sp>
        <p:nvSpPr>
          <p:cNvPr id="7" name="TextBox 7"/>
          <p:cNvSpPr txBox="1"/>
          <p:nvPr/>
        </p:nvSpPr>
        <p:spPr>
          <a:xfrm>
            <a:off x="501134" y="470893"/>
            <a:ext cx="9328665"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PIE 2025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313640" y="1243832"/>
            <a:ext cx="8228743" cy="779116"/>
          </a:xfrm>
          <a:prstGeom prst="rect">
            <a:avLst/>
          </a:prstGeom>
        </p:spPr>
        <p:txBody>
          <a:bodyPr lIns="0" tIns="0" rIns="0" bIns="0" rtlCol="0" anchor="t">
            <a:spAutoFit/>
          </a:bodyPr>
          <a:lstStyle/>
          <a:p>
            <a:pPr algn="l">
              <a:lnSpc>
                <a:spcPts val="5040"/>
              </a:lnSpc>
            </a:pPr>
            <a:r>
              <a:rPr lang="en-US" sz="4200" b="1">
                <a:solidFill>
                  <a:srgbClr val="000000"/>
                </a:solidFill>
                <a:latin typeface="Calibri (MS) Bold"/>
                <a:ea typeface="Calibri (MS) Bold"/>
                <a:cs typeface="Calibri (MS) Bold"/>
                <a:sym typeface="Calibri (MS) Bold"/>
              </a:rPr>
              <a:t>Visión  </a:t>
            </a:r>
          </a:p>
        </p:txBody>
      </p:sp>
      <p:grpSp>
        <p:nvGrpSpPr>
          <p:cNvPr id="5" name="Group 5"/>
          <p:cNvGrpSpPr/>
          <p:nvPr/>
        </p:nvGrpSpPr>
        <p:grpSpPr>
          <a:xfrm>
            <a:off x="851497" y="1411634"/>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583931" y="1657523"/>
            <a:ext cx="15916904" cy="6583680"/>
          </a:xfrm>
          <a:prstGeom prst="rect">
            <a:avLst/>
          </a:prstGeom>
        </p:spPr>
        <p:txBody>
          <a:bodyPr lIns="0" tIns="0" rIns="0" bIns="0" rtlCol="0" anchor="t">
            <a:spAutoFit/>
          </a:bodyPr>
          <a:lstStyle/>
          <a:p>
            <a:pPr algn="just">
              <a:lnSpc>
                <a:spcPts val="10500"/>
              </a:lnSpc>
            </a:pPr>
            <a:r>
              <a:rPr lang="en-US" sz="4200">
                <a:solidFill>
                  <a:srgbClr val="000000"/>
                </a:solidFill>
                <a:latin typeface="Calibri (MS)"/>
                <a:ea typeface="Calibri (MS)"/>
                <a:cs typeface="Calibri (MS)"/>
                <a:sym typeface="Calibri (MS)"/>
              </a:rPr>
              <a:t>Comunidad comprometida en entregar una educación en equidad, de calidad e inclusiva, basada en una comunicación cordial y efectiva, apoyada en el uso de las nuevas tecnologías y prácticas innovadoras, en beneficio del fortalecimiento de la autoestima de todos los estudiantes. </a:t>
            </a:r>
            <a:r>
              <a:rPr lang="en-US" sz="4200" b="1">
                <a:solidFill>
                  <a:srgbClr val="000000"/>
                </a:solidFill>
                <a:latin typeface="Calibri (MS) Bold"/>
                <a:ea typeface="Calibri (MS) Bold"/>
                <a:cs typeface="Calibri (MS) Bold"/>
                <a:sym typeface="Calibri (MS) Bold"/>
              </a:rPr>
              <a:t>FORMAR MEJORES PERSONAS</a:t>
            </a:r>
          </a:p>
        </p:txBody>
      </p:sp>
      <p:grpSp>
        <p:nvGrpSpPr>
          <p:cNvPr id="8" name="Group 8"/>
          <p:cNvGrpSpPr/>
          <p:nvPr/>
        </p:nvGrpSpPr>
        <p:grpSpPr>
          <a:xfrm>
            <a:off x="1051112" y="2366172"/>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777" y="0"/>
            <a:ext cx="18288000" cy="10287000"/>
            <a:chOff x="0" y="0"/>
            <a:chExt cx="24384000" cy="13716000"/>
          </a:xfrm>
        </p:grpSpPr>
        <p:sp>
          <p:nvSpPr>
            <p:cNvPr id="3" name="Freeform 3"/>
            <p:cNvSpPr/>
            <p:nvPr/>
          </p:nvSpPr>
          <p:spPr>
            <a:xfrm rot="6000">
              <a:off x="-11951" y="-21269"/>
              <a:ext cx="24407902" cy="13758537"/>
            </a:xfrm>
            <a:custGeom>
              <a:avLst/>
              <a:gdLst/>
              <a:ahLst/>
              <a:cxnLst/>
              <a:rect l="l" t="t" r="r" b="b"/>
              <a:pathLst>
                <a:path w="24407902" h="13758537">
                  <a:moveTo>
                    <a:pt x="0" y="42558"/>
                  </a:moveTo>
                  <a:lnTo>
                    <a:pt x="24383963" y="0"/>
                  </a:lnTo>
                  <a:lnTo>
                    <a:pt x="24407902" y="13715980"/>
                  </a:lnTo>
                  <a:lnTo>
                    <a:pt x="23939" y="13758538"/>
                  </a:lnTo>
                  <a:lnTo>
                    <a:pt x="0" y="42558"/>
                  </a:lnTo>
                  <a:close/>
                </a:path>
              </a:pathLst>
            </a:custGeom>
            <a:blipFill>
              <a:blip r:embed="rId2"/>
              <a:stretch>
                <a:fillRect l="-119" t="-522" r="-1128" b="-531"/>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nvGraphicFramePr>
        <p:xfrm>
          <a:off x="3619592" y="1767489"/>
          <a:ext cx="10915650" cy="8172450"/>
        </p:xfrm>
        <a:graphic>
          <a:graphicData uri="http://schemas.openxmlformats.org/presentationml/2006/ole">
            <mc:AlternateContent xmlns:mc="http://schemas.openxmlformats.org/markup-compatibility/2006">
              <mc:Choice xmlns:v="urn:schemas-microsoft-com:vml" Requires="v">
                <p:oleObj name="Worksheet" r:id="rId4" imgW="13093700" imgH="10350500" progId="Excel.Sheet.12">
                  <p:embed/>
                </p:oleObj>
              </mc:Choice>
              <mc:Fallback>
                <p:oleObj name="Worksheet" r:id="rId4" imgW="13093700" imgH="10350500" progId="Excel.Sheet.12">
                  <p:embed/>
                  <p:pic>
                    <p:nvPicPr>
                      <p:cNvPr id="0" name=""/>
                      <p:cNvPicPr/>
                      <p:nvPr/>
                    </p:nvPicPr>
                    <p:blipFill>
                      <a:blip r:embed="rId5"/>
                      <a:stretch>
                        <a:fillRect/>
                      </a:stretch>
                    </p:blipFill>
                    <p:spPr>
                      <a:xfrm>
                        <a:off x="3619592" y="1767489"/>
                        <a:ext cx="10915650" cy="8172450"/>
                      </a:xfrm>
                      <a:prstGeom prst="rect">
                        <a:avLst/>
                      </a:prstGeom>
                    </p:spPr>
                  </p:pic>
                </p:oleObj>
              </mc:Fallback>
            </mc:AlternateContent>
          </a:graphicData>
        </a:graphic>
      </p:graphicFrame>
      <p:sp>
        <p:nvSpPr>
          <p:cNvPr id="7" name="TextBox 7"/>
          <p:cNvSpPr txBox="1"/>
          <p:nvPr/>
        </p:nvSpPr>
        <p:spPr>
          <a:xfrm>
            <a:off x="501134" y="470893"/>
            <a:ext cx="11081265"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PIE 2025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nvGraphicFramePr>
        <p:xfrm>
          <a:off x="1687867" y="1452794"/>
          <a:ext cx="10915650" cy="8172450"/>
        </p:xfrm>
        <a:graphic>
          <a:graphicData uri="http://schemas.openxmlformats.org/presentationml/2006/ole">
            <mc:AlternateContent xmlns:mc="http://schemas.openxmlformats.org/markup-compatibility/2006">
              <mc:Choice xmlns:v="urn:schemas-microsoft-com:vml" Requires="v">
                <p:oleObj name="Worksheet" r:id="rId4" imgW="13093700" imgH="10350500" progId="Excel.Sheet.12">
                  <p:embed/>
                </p:oleObj>
              </mc:Choice>
              <mc:Fallback>
                <p:oleObj name="Worksheet" r:id="rId4" imgW="13093700" imgH="10350500" progId="Excel.Sheet.12">
                  <p:embed/>
                  <p:pic>
                    <p:nvPicPr>
                      <p:cNvPr id="0" name=""/>
                      <p:cNvPicPr/>
                      <p:nvPr/>
                    </p:nvPicPr>
                    <p:blipFill>
                      <a:blip r:embed="rId5"/>
                      <a:stretch>
                        <a:fillRect/>
                      </a:stretch>
                    </p:blipFill>
                    <p:spPr>
                      <a:xfrm>
                        <a:off x="1687867" y="1452794"/>
                        <a:ext cx="10915650" cy="8172450"/>
                      </a:xfrm>
                      <a:prstGeom prst="rect">
                        <a:avLst/>
                      </a:prstGeom>
                    </p:spPr>
                  </p:pic>
                </p:oleObj>
              </mc:Fallback>
            </mc:AlternateContent>
          </a:graphicData>
        </a:graphic>
      </p:graphicFrame>
      <p:sp>
        <p:nvSpPr>
          <p:cNvPr id="7" name="TextBox 7"/>
          <p:cNvSpPr txBox="1"/>
          <p:nvPr/>
        </p:nvSpPr>
        <p:spPr>
          <a:xfrm>
            <a:off x="501134" y="470893"/>
            <a:ext cx="10319266"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PRO-RETENCIÓN 2025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777" y="0"/>
            <a:ext cx="18288000" cy="10287000"/>
            <a:chOff x="0" y="0"/>
            <a:chExt cx="24384000" cy="13716000"/>
          </a:xfrm>
        </p:grpSpPr>
        <p:sp>
          <p:nvSpPr>
            <p:cNvPr id="3" name="Freeform 3"/>
            <p:cNvSpPr/>
            <p:nvPr/>
          </p:nvSpPr>
          <p:spPr>
            <a:xfrm rot="6000">
              <a:off x="-11951" y="-21269"/>
              <a:ext cx="24407902" cy="13758537"/>
            </a:xfrm>
            <a:custGeom>
              <a:avLst/>
              <a:gdLst/>
              <a:ahLst/>
              <a:cxnLst/>
              <a:rect l="l" t="t" r="r" b="b"/>
              <a:pathLst>
                <a:path w="24407902" h="13758537">
                  <a:moveTo>
                    <a:pt x="0" y="42558"/>
                  </a:moveTo>
                  <a:lnTo>
                    <a:pt x="24383963" y="0"/>
                  </a:lnTo>
                  <a:lnTo>
                    <a:pt x="24407902" y="13715980"/>
                  </a:lnTo>
                  <a:lnTo>
                    <a:pt x="23939" y="13758538"/>
                  </a:lnTo>
                  <a:lnTo>
                    <a:pt x="0" y="42558"/>
                  </a:lnTo>
                  <a:close/>
                </a:path>
              </a:pathLst>
            </a:custGeom>
            <a:blipFill>
              <a:blip r:embed="rId2"/>
              <a:stretch>
                <a:fillRect l="-119" t="-522" r="-1128" b="-531"/>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nvGraphicFramePr>
        <p:xfrm>
          <a:off x="1261415" y="1767489"/>
          <a:ext cx="10915650" cy="8172450"/>
        </p:xfrm>
        <a:graphic>
          <a:graphicData uri="http://schemas.openxmlformats.org/presentationml/2006/ole">
            <mc:AlternateContent xmlns:mc="http://schemas.openxmlformats.org/markup-compatibility/2006">
              <mc:Choice xmlns:v="urn:schemas-microsoft-com:vml" Requires="v">
                <p:oleObj name="Worksheet" r:id="rId4" imgW="13093700" imgH="10350500" progId="Excel.Sheet.12">
                  <p:embed/>
                </p:oleObj>
              </mc:Choice>
              <mc:Fallback>
                <p:oleObj name="Worksheet" r:id="rId4" imgW="13093700" imgH="10350500" progId="Excel.Sheet.12">
                  <p:embed/>
                  <p:pic>
                    <p:nvPicPr>
                      <p:cNvPr id="0" name=""/>
                      <p:cNvPicPr/>
                      <p:nvPr/>
                    </p:nvPicPr>
                    <p:blipFill>
                      <a:blip r:embed="rId5"/>
                      <a:stretch>
                        <a:fillRect/>
                      </a:stretch>
                    </p:blipFill>
                    <p:spPr>
                      <a:xfrm>
                        <a:off x="1261415" y="1767489"/>
                        <a:ext cx="10915650" cy="8172450"/>
                      </a:xfrm>
                      <a:prstGeom prst="rect">
                        <a:avLst/>
                      </a:prstGeom>
                    </p:spPr>
                  </p:pic>
                </p:oleObj>
              </mc:Fallback>
            </mc:AlternateContent>
          </a:graphicData>
        </a:graphic>
      </p:graphicFrame>
      <p:sp>
        <p:nvSpPr>
          <p:cNvPr id="7" name="TextBox 7"/>
          <p:cNvSpPr txBox="1"/>
          <p:nvPr/>
        </p:nvSpPr>
        <p:spPr>
          <a:xfrm>
            <a:off x="501134" y="470893"/>
            <a:ext cx="11081266"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PRO- RETENCIÓN 2025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nvGraphicFramePr>
        <p:xfrm>
          <a:off x="1687867" y="1452794"/>
          <a:ext cx="10915650" cy="8172450"/>
        </p:xfrm>
        <a:graphic>
          <a:graphicData uri="http://schemas.openxmlformats.org/presentationml/2006/ole">
            <mc:AlternateContent xmlns:mc="http://schemas.openxmlformats.org/markup-compatibility/2006">
              <mc:Choice xmlns:v="urn:schemas-microsoft-com:vml" Requires="v">
                <p:oleObj name="Worksheet" r:id="rId4" imgW="13093700" imgH="10350500" progId="Excel.Sheet.12">
                  <p:embed/>
                </p:oleObj>
              </mc:Choice>
              <mc:Fallback>
                <p:oleObj name="Worksheet" r:id="rId4" imgW="13093700" imgH="10350500" progId="Excel.Sheet.12">
                  <p:embed/>
                  <p:pic>
                    <p:nvPicPr>
                      <p:cNvPr id="0" name=""/>
                      <p:cNvPicPr/>
                      <p:nvPr/>
                    </p:nvPicPr>
                    <p:blipFill>
                      <a:blip r:embed="rId5"/>
                      <a:stretch>
                        <a:fillRect/>
                      </a:stretch>
                    </p:blipFill>
                    <p:spPr>
                      <a:xfrm>
                        <a:off x="1687867" y="1452794"/>
                        <a:ext cx="10915650" cy="8172450"/>
                      </a:xfrm>
                      <a:prstGeom prst="rect">
                        <a:avLst/>
                      </a:prstGeom>
                    </p:spPr>
                  </p:pic>
                </p:oleObj>
              </mc:Fallback>
            </mc:AlternateContent>
          </a:graphicData>
        </a:graphic>
      </p:graphicFrame>
      <p:sp>
        <p:nvSpPr>
          <p:cNvPr id="7" name="TextBox 7"/>
          <p:cNvSpPr txBox="1"/>
          <p:nvPr/>
        </p:nvSpPr>
        <p:spPr>
          <a:xfrm>
            <a:off x="501135" y="470893"/>
            <a:ext cx="12102382"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MANTENIMIENTO 2025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777" y="0"/>
            <a:ext cx="18288000" cy="10287000"/>
            <a:chOff x="0" y="0"/>
            <a:chExt cx="24384000" cy="13716000"/>
          </a:xfrm>
        </p:grpSpPr>
        <p:sp>
          <p:nvSpPr>
            <p:cNvPr id="3" name="Freeform 3"/>
            <p:cNvSpPr/>
            <p:nvPr/>
          </p:nvSpPr>
          <p:spPr>
            <a:xfrm rot="6000">
              <a:off x="-11951" y="-21269"/>
              <a:ext cx="24407902" cy="13758537"/>
            </a:xfrm>
            <a:custGeom>
              <a:avLst/>
              <a:gdLst/>
              <a:ahLst/>
              <a:cxnLst/>
              <a:rect l="l" t="t" r="r" b="b"/>
              <a:pathLst>
                <a:path w="24407902" h="13758537">
                  <a:moveTo>
                    <a:pt x="0" y="42558"/>
                  </a:moveTo>
                  <a:lnTo>
                    <a:pt x="24383963" y="0"/>
                  </a:lnTo>
                  <a:lnTo>
                    <a:pt x="24407902" y="13715980"/>
                  </a:lnTo>
                  <a:lnTo>
                    <a:pt x="23939" y="13758538"/>
                  </a:lnTo>
                  <a:lnTo>
                    <a:pt x="0" y="42558"/>
                  </a:lnTo>
                  <a:close/>
                </a:path>
              </a:pathLst>
            </a:custGeom>
            <a:blipFill>
              <a:blip r:embed="rId2"/>
              <a:stretch>
                <a:fillRect l="-119" t="-522" r="-1128" b="-531"/>
              </a:stretch>
            </a:blipFill>
          </p:spPr>
          <p:txBody>
            <a:bodyPr/>
            <a:lstStyle/>
            <a:p>
              <a:endParaRPr lang="es-CL"/>
            </a:p>
          </p:txBody>
        </p:sp>
      </p:grpSp>
      <p:grpSp>
        <p:nvGrpSpPr>
          <p:cNvPr id="4" name="Group 4"/>
          <p:cNvGrpSpPr/>
          <p:nvPr/>
        </p:nvGrpSpPr>
        <p:grpSpPr>
          <a:xfrm>
            <a:off x="719623" y="1919173"/>
            <a:ext cx="541792" cy="529247"/>
            <a:chOff x="0" y="0"/>
            <a:chExt cx="722389" cy="705663"/>
          </a:xfrm>
        </p:grpSpPr>
        <p:sp>
          <p:nvSpPr>
            <p:cNvPr id="5" name="Freeform 5"/>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aphicFrame>
        <p:nvGraphicFramePr>
          <p:cNvPr id="6" name="Object 6"/>
          <p:cNvGraphicFramePr/>
          <p:nvPr>
            <p:extLst>
              <p:ext uri="{D42A27DB-BD31-4B8C-83A1-F6EECF244321}">
                <p14:modId xmlns:p14="http://schemas.microsoft.com/office/powerpoint/2010/main" val="1990310852"/>
              </p:ext>
            </p:extLst>
          </p:nvPr>
        </p:nvGraphicFramePr>
        <p:xfrm>
          <a:off x="1262063" y="1766888"/>
          <a:ext cx="14951075" cy="5446712"/>
        </p:xfrm>
        <a:graphic>
          <a:graphicData uri="http://schemas.openxmlformats.org/presentationml/2006/ole">
            <mc:AlternateContent xmlns:mc="http://schemas.openxmlformats.org/markup-compatibility/2006">
              <mc:Choice xmlns:v="urn:schemas-microsoft-com:vml" Requires="v">
                <p:oleObj name="Hoja de cálculo" r:id="rId4" imgW="18164114" imgH="7600950" progId="Excel.Sheet.12">
                  <p:embed/>
                </p:oleObj>
              </mc:Choice>
              <mc:Fallback>
                <p:oleObj name="Hoja de cálculo" r:id="rId4" imgW="18164114" imgH="7600950" progId="Excel.Sheet.12">
                  <p:embed/>
                  <p:pic>
                    <p:nvPicPr>
                      <p:cNvPr id="0" name=""/>
                      <p:cNvPicPr/>
                      <p:nvPr/>
                    </p:nvPicPr>
                    <p:blipFill>
                      <a:blip r:embed="rId5"/>
                      <a:stretch>
                        <a:fillRect/>
                      </a:stretch>
                    </p:blipFill>
                    <p:spPr>
                      <a:xfrm>
                        <a:off x="1262063" y="1766888"/>
                        <a:ext cx="14951075" cy="5446712"/>
                      </a:xfrm>
                      <a:prstGeom prst="rect">
                        <a:avLst/>
                      </a:prstGeom>
                    </p:spPr>
                  </p:pic>
                </p:oleObj>
              </mc:Fallback>
            </mc:AlternateContent>
          </a:graphicData>
        </a:graphic>
      </p:graphicFrame>
      <p:sp>
        <p:nvSpPr>
          <p:cNvPr id="7" name="TextBox 7"/>
          <p:cNvSpPr txBox="1"/>
          <p:nvPr/>
        </p:nvSpPr>
        <p:spPr>
          <a:xfrm>
            <a:off x="501134" y="470893"/>
            <a:ext cx="11995665" cy="641201"/>
          </a:xfrm>
          <a:prstGeom prst="rect">
            <a:avLst/>
          </a:prstGeom>
        </p:spPr>
        <p:txBody>
          <a:bodyPr wrap="square" lIns="0" tIns="0" rIns="0" bIns="0" rtlCol="0" anchor="t">
            <a:spAutoFit/>
          </a:bodyPr>
          <a:lstStyle/>
          <a:p>
            <a:pPr algn="l">
              <a:lnSpc>
                <a:spcPts val="5040"/>
              </a:lnSpc>
            </a:pPr>
            <a:r>
              <a:rPr lang="en-US" sz="4200" dirty="0">
                <a:solidFill>
                  <a:srgbClr val="000000"/>
                </a:solidFill>
                <a:latin typeface="Calibri (MS)"/>
                <a:ea typeface="Calibri (MS)"/>
                <a:cs typeface="Calibri (MS)"/>
                <a:sym typeface="Calibri (MS)"/>
              </a:rPr>
              <a:t>ESTADO FINANCIERO MANTENIMIENTO 2025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030862" y="600265"/>
            <a:ext cx="16344900" cy="609600"/>
          </a:xfrm>
          <a:prstGeom prst="rect">
            <a:avLst/>
          </a:prstGeom>
        </p:spPr>
        <p:txBody>
          <a:bodyPr lIns="0" tIns="0" rIns="0" bIns="0" rtlCol="0" anchor="t">
            <a:spAutoFit/>
          </a:bodyPr>
          <a:lstStyle/>
          <a:p>
            <a:pPr algn="l">
              <a:lnSpc>
                <a:spcPts val="4320"/>
              </a:lnSpc>
            </a:pPr>
            <a:r>
              <a:rPr lang="en-US" sz="3600">
                <a:solidFill>
                  <a:srgbClr val="000000"/>
                </a:solidFill>
                <a:latin typeface="Calibri (MS)"/>
                <a:ea typeface="Calibri (MS)"/>
                <a:cs typeface="Calibri (MS)"/>
                <a:sym typeface="Calibri (MS)"/>
              </a:rPr>
              <a:t>PROYECCIONES 2026</a:t>
            </a:r>
          </a:p>
        </p:txBody>
      </p:sp>
      <p:grpSp>
        <p:nvGrpSpPr>
          <p:cNvPr id="5" name="Group 5"/>
          <p:cNvGrpSpPr/>
          <p:nvPr/>
        </p:nvGrpSpPr>
        <p:grpSpPr>
          <a:xfrm>
            <a:off x="537934" y="592207"/>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1075877" y="2250510"/>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
        <p:nvSpPr>
          <p:cNvPr id="9" name="TextBox 9"/>
          <p:cNvSpPr txBox="1"/>
          <p:nvPr/>
        </p:nvSpPr>
        <p:spPr>
          <a:xfrm>
            <a:off x="1509484" y="2088623"/>
            <a:ext cx="8456019" cy="1641475"/>
          </a:xfrm>
          <a:prstGeom prst="rect">
            <a:avLst/>
          </a:prstGeom>
        </p:spPr>
        <p:txBody>
          <a:bodyPr lIns="0" tIns="0" rIns="0" bIns="0" rtlCol="0" anchor="t">
            <a:spAutoFit/>
          </a:bodyPr>
          <a:lstStyle/>
          <a:p>
            <a:pPr marL="488632" lvl="1" indent="-244316" algn="l">
              <a:lnSpc>
                <a:spcPts val="3240"/>
              </a:lnSpc>
              <a:buFont typeface="Arial"/>
              <a:buChar char="•"/>
            </a:pPr>
            <a:r>
              <a:rPr lang="en-US" sz="2700" dirty="0" err="1">
                <a:solidFill>
                  <a:srgbClr val="000000"/>
                </a:solidFill>
                <a:latin typeface="Calibri (MS)"/>
                <a:ea typeface="Calibri (MS)"/>
                <a:cs typeface="Calibri (MS)"/>
                <a:sym typeface="Calibri (MS)"/>
              </a:rPr>
              <a:t>Mantención</a:t>
            </a:r>
            <a:r>
              <a:rPr lang="en-US" sz="2700" dirty="0">
                <a:solidFill>
                  <a:srgbClr val="000000"/>
                </a:solidFill>
                <a:latin typeface="Calibri (MS)"/>
                <a:ea typeface="Calibri (MS)"/>
                <a:cs typeface="Calibri (MS)"/>
                <a:sym typeface="Calibri (MS)"/>
              </a:rPr>
              <a:t> de planta de </a:t>
            </a:r>
            <a:r>
              <a:rPr lang="en-US" sz="2700" dirty="0" err="1">
                <a:solidFill>
                  <a:srgbClr val="000000"/>
                </a:solidFill>
                <a:latin typeface="Calibri (MS)"/>
                <a:ea typeface="Calibri (MS)"/>
                <a:cs typeface="Calibri (MS)"/>
                <a:sym typeface="Calibri (MS)"/>
              </a:rPr>
              <a:t>tratamiento</a:t>
            </a:r>
            <a:r>
              <a:rPr lang="en-US" sz="2700" dirty="0">
                <a:solidFill>
                  <a:srgbClr val="000000"/>
                </a:solidFill>
                <a:latin typeface="Calibri (MS)"/>
                <a:ea typeface="Calibri (MS)"/>
                <a:cs typeface="Calibri (MS)"/>
                <a:sym typeface="Calibri (MS)"/>
              </a:rPr>
              <a:t> de </a:t>
            </a:r>
            <a:r>
              <a:rPr lang="en-US" sz="2700" dirty="0" err="1">
                <a:solidFill>
                  <a:srgbClr val="000000"/>
                </a:solidFill>
                <a:latin typeface="Calibri (MS)"/>
                <a:ea typeface="Calibri (MS)"/>
                <a:cs typeface="Calibri (MS)"/>
                <a:sym typeface="Calibri (MS)"/>
              </a:rPr>
              <a:t>aguas</a:t>
            </a:r>
            <a:r>
              <a:rPr lang="en-US" sz="2700" dirty="0">
                <a:solidFill>
                  <a:srgbClr val="000000"/>
                </a:solidFill>
                <a:latin typeface="Calibri (MS)"/>
                <a:ea typeface="Calibri (MS)"/>
                <a:cs typeface="Calibri (MS)"/>
                <a:sym typeface="Calibri (MS)"/>
              </a:rPr>
              <a:t> </a:t>
            </a:r>
            <a:r>
              <a:rPr lang="en-US" sz="2700" dirty="0" err="1">
                <a:solidFill>
                  <a:srgbClr val="000000"/>
                </a:solidFill>
                <a:latin typeface="Calibri (MS)"/>
                <a:ea typeface="Calibri (MS)"/>
                <a:cs typeface="Calibri (MS)"/>
                <a:sym typeface="Calibri (MS)"/>
              </a:rPr>
              <a:t>servidas</a:t>
            </a:r>
            <a:r>
              <a:rPr lang="en-US" sz="2700" dirty="0">
                <a:solidFill>
                  <a:srgbClr val="000000"/>
                </a:solidFill>
                <a:latin typeface="Calibri (MS)"/>
                <a:ea typeface="Calibri (MS)"/>
                <a:cs typeface="Calibri (MS)"/>
                <a:sym typeface="Calibri (MS)"/>
              </a:rPr>
              <a:t>.</a:t>
            </a:r>
          </a:p>
          <a:p>
            <a:pPr marL="488632" lvl="1" indent="-244316" algn="l">
              <a:lnSpc>
                <a:spcPts val="3240"/>
              </a:lnSpc>
              <a:buFont typeface="Arial"/>
              <a:buChar char="•"/>
            </a:pPr>
            <a:r>
              <a:rPr lang="en-US" sz="2700" dirty="0">
                <a:solidFill>
                  <a:srgbClr val="000000"/>
                </a:solidFill>
                <a:latin typeface="Calibri (MS)"/>
                <a:ea typeface="Calibri (MS)"/>
                <a:cs typeface="Calibri (MS)"/>
                <a:sym typeface="Calibri (MS)"/>
              </a:rPr>
              <a:t>Sala </a:t>
            </a:r>
            <a:r>
              <a:rPr lang="en-US" sz="2700" dirty="0" err="1">
                <a:solidFill>
                  <a:srgbClr val="000000"/>
                </a:solidFill>
                <a:latin typeface="Calibri (MS)"/>
                <a:ea typeface="Calibri (MS)"/>
                <a:cs typeface="Calibri (MS)"/>
                <a:sym typeface="Calibri (MS)"/>
              </a:rPr>
              <a:t>multisensorial</a:t>
            </a:r>
            <a:r>
              <a:rPr lang="en-US" sz="2700" dirty="0">
                <a:solidFill>
                  <a:srgbClr val="000000"/>
                </a:solidFill>
                <a:latin typeface="Calibri (MS)"/>
                <a:ea typeface="Calibri (MS)"/>
                <a:cs typeface="Calibri (MS)"/>
                <a:sym typeface="Calibri (MS)"/>
              </a:rPr>
              <a:t> </a:t>
            </a:r>
          </a:p>
          <a:p>
            <a:pPr marL="945832" lvl="2" indent="-244316">
              <a:lnSpc>
                <a:spcPts val="3240"/>
              </a:lnSpc>
              <a:buFont typeface="Arial"/>
              <a:buChar char="•"/>
            </a:pPr>
            <a:r>
              <a:rPr lang="es-CL" sz="2700" dirty="0">
                <a:solidFill>
                  <a:srgbClr val="000000"/>
                </a:solidFill>
                <a:latin typeface="Calibri (MS)"/>
                <a:ea typeface="Calibri (MS)"/>
                <a:cs typeface="Calibri (MS)"/>
                <a:sym typeface="Calibri (MS)"/>
              </a:rPr>
              <a:t>Sala de estar para apoderados y recepción</a:t>
            </a:r>
          </a:p>
          <a:p>
            <a:pPr marL="945832" lvl="2" indent="-244316">
              <a:lnSpc>
                <a:spcPts val="3240"/>
              </a:lnSpc>
              <a:buFont typeface="Arial"/>
              <a:buChar char="•"/>
            </a:pPr>
            <a:r>
              <a:rPr lang="es-CL" sz="2700" dirty="0">
                <a:solidFill>
                  <a:srgbClr val="000000"/>
                </a:solidFill>
                <a:latin typeface="Calibri (MS)"/>
                <a:ea typeface="Calibri (MS)"/>
                <a:cs typeface="Calibri (MS)"/>
                <a:sym typeface="Calibri (MS)"/>
              </a:rPr>
              <a:t>Mejoras patio de pre básica</a:t>
            </a:r>
            <a:endParaRPr lang="en-US" sz="2700" dirty="0">
              <a:solidFill>
                <a:srgbClr val="000000"/>
              </a:solidFill>
              <a:latin typeface="Calibri (MS)"/>
              <a:ea typeface="Calibri (MS)"/>
              <a:cs typeface="Calibri (MS)"/>
              <a:sym typeface="Calibri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l="-25" r="-25"/>
              </a:stretch>
            </a:blipFill>
          </p:spPr>
          <p:txBody>
            <a:bodyPr/>
            <a:lstStyle/>
            <a:p>
              <a:endParaRPr lang="es-CL"/>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8228743" cy="779116"/>
          </a:xfrm>
          <a:prstGeom prst="rect">
            <a:avLst/>
          </a:prstGeom>
        </p:spPr>
        <p:txBody>
          <a:bodyPr lIns="0" tIns="0" rIns="0" bIns="0" rtlCol="0" anchor="t">
            <a:spAutoFit/>
          </a:bodyPr>
          <a:lstStyle/>
          <a:p>
            <a:pPr algn="l">
              <a:lnSpc>
                <a:spcPts val="5040"/>
              </a:lnSpc>
            </a:pPr>
            <a:r>
              <a:rPr lang="en-US" sz="4200" b="1">
                <a:solidFill>
                  <a:srgbClr val="000000"/>
                </a:solidFill>
                <a:latin typeface="Calibri (MS) Bold"/>
                <a:ea typeface="Calibri (MS) Bold"/>
                <a:cs typeface="Calibri (MS) Bold"/>
                <a:sym typeface="Calibri (MS) Bold"/>
              </a:rPr>
              <a:t>Misión  </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655816" y="2351265"/>
            <a:ext cx="14435109" cy="5729916"/>
          </a:xfrm>
          <a:prstGeom prst="rect">
            <a:avLst/>
          </a:prstGeom>
        </p:spPr>
        <p:txBody>
          <a:bodyPr lIns="0" tIns="0" rIns="0" bIns="0" rtlCol="0" anchor="t">
            <a:spAutoFit/>
          </a:bodyPr>
          <a:lstStyle/>
          <a:p>
            <a:pPr algn="l">
              <a:lnSpc>
                <a:spcPts val="8640"/>
              </a:lnSpc>
            </a:pPr>
            <a:r>
              <a:rPr lang="en-US" sz="7200">
                <a:solidFill>
                  <a:srgbClr val="000000"/>
                </a:solidFill>
                <a:latin typeface="Calibri (MS)"/>
                <a:ea typeface="Calibri (MS)"/>
                <a:cs typeface="Calibri (MS)"/>
                <a:sym typeface="Calibri (MS)"/>
              </a:rPr>
              <a:t>Entregar una educación de excelencia para nuestros estudiantes, que les permita desarrollarse como personas y acceder a la educación media de forma exitosa.</a:t>
            </a:r>
          </a:p>
        </p:txBody>
      </p:sp>
      <p:grpSp>
        <p:nvGrpSpPr>
          <p:cNvPr id="8" name="Group 8"/>
          <p:cNvGrpSpPr/>
          <p:nvPr/>
        </p:nvGrpSpPr>
        <p:grpSpPr>
          <a:xfrm>
            <a:off x="1222200" y="2899686"/>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1036588"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Sello</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655816" y="2382260"/>
            <a:ext cx="13126431" cy="5828805"/>
          </a:xfrm>
          <a:prstGeom prst="rect">
            <a:avLst/>
          </a:prstGeom>
        </p:spPr>
        <p:txBody>
          <a:bodyPr lIns="0" tIns="0" rIns="0" bIns="0" rtlCol="0" anchor="t">
            <a:spAutoFit/>
          </a:bodyPr>
          <a:lstStyle/>
          <a:p>
            <a:pPr algn="just">
              <a:lnSpc>
                <a:spcPts val="9000"/>
              </a:lnSpc>
            </a:pPr>
            <a:r>
              <a:rPr lang="en-US" sz="3600">
                <a:solidFill>
                  <a:srgbClr val="084683"/>
                </a:solidFill>
                <a:latin typeface="Arimo"/>
                <a:ea typeface="Arimo"/>
                <a:cs typeface="Arimo"/>
                <a:sym typeface="Arimo"/>
              </a:rPr>
              <a:t>Formar mejores personas con excelencia académica y firmes valores sociales que apunten al ser</a:t>
            </a:r>
          </a:p>
          <a:p>
            <a:pPr algn="just">
              <a:lnSpc>
                <a:spcPts val="9000"/>
              </a:lnSpc>
            </a:pPr>
            <a:r>
              <a:rPr lang="en-US" sz="3600">
                <a:solidFill>
                  <a:srgbClr val="084683"/>
                </a:solidFill>
                <a:latin typeface="Arimo"/>
                <a:ea typeface="Arimo"/>
                <a:cs typeface="Arimo"/>
                <a:sym typeface="Arimo"/>
              </a:rPr>
              <a:t>integral, desarrollando aspectos artísticos y deportivos.</a:t>
            </a:r>
          </a:p>
        </p:txBody>
      </p:sp>
      <p:grpSp>
        <p:nvGrpSpPr>
          <p:cNvPr id="8" name="Group 8"/>
          <p:cNvGrpSpPr/>
          <p:nvPr/>
        </p:nvGrpSpPr>
        <p:grpSpPr>
          <a:xfrm>
            <a:off x="1222200" y="2899686"/>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8228743" cy="779116"/>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Niveles educativos.</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grpSp>
        <p:nvGrpSpPr>
          <p:cNvPr id="7" name="Group 7"/>
          <p:cNvGrpSpPr/>
          <p:nvPr/>
        </p:nvGrpSpPr>
        <p:grpSpPr>
          <a:xfrm>
            <a:off x="1222200" y="2899686"/>
            <a:ext cx="342176" cy="334289"/>
            <a:chOff x="0" y="0"/>
            <a:chExt cx="456235" cy="445719"/>
          </a:xfrm>
        </p:grpSpPr>
        <p:sp>
          <p:nvSpPr>
            <p:cNvPr id="8" name="Freeform 8"/>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graphicFrame>
        <p:nvGraphicFramePr>
          <p:cNvPr id="9" name="Table 9"/>
          <p:cNvGraphicFramePr>
            <a:graphicFrameLocks noGrp="1"/>
          </p:cNvGraphicFramePr>
          <p:nvPr/>
        </p:nvGraphicFramePr>
        <p:xfrm>
          <a:off x="6542725" y="719515"/>
          <a:ext cx="8934450" cy="8661410"/>
        </p:xfrm>
        <a:graphic>
          <a:graphicData uri="http://schemas.openxmlformats.org/drawingml/2006/table">
            <a:tbl>
              <a:tblPr/>
              <a:tblGrid>
                <a:gridCol w="5268677">
                  <a:extLst>
                    <a:ext uri="{9D8B030D-6E8A-4147-A177-3AD203B41FA5}">
                      <a16:colId xmlns:a16="http://schemas.microsoft.com/office/drawing/2014/main" val="20000"/>
                    </a:ext>
                  </a:extLst>
                </a:gridCol>
                <a:gridCol w="3665773">
                  <a:extLst>
                    <a:ext uri="{9D8B030D-6E8A-4147-A177-3AD203B41FA5}">
                      <a16:colId xmlns:a16="http://schemas.microsoft.com/office/drawing/2014/main" val="20001"/>
                    </a:ext>
                  </a:extLst>
                </a:gridCol>
              </a:tblGrid>
              <a:tr h="552358">
                <a:tc>
                  <a:txBody>
                    <a:bodyPr/>
                    <a:lstStyle/>
                    <a:p>
                      <a:pPr algn="l">
                        <a:lnSpc>
                          <a:spcPts val="3240"/>
                        </a:lnSpc>
                        <a:defRPr/>
                      </a:pPr>
                      <a:r>
                        <a:rPr lang="en-US" sz="2700" b="1">
                          <a:solidFill>
                            <a:srgbClr val="FFFFFF"/>
                          </a:solidFill>
                          <a:latin typeface="Calibri (MS) Bold"/>
                          <a:ea typeface="Calibri (MS) Bold"/>
                          <a:cs typeface="Calibri (MS) Bold"/>
                          <a:sym typeface="Calibri (MS) Bold"/>
                        </a:rPr>
                        <a:t>Nivel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4472C4"/>
                    </a:solidFill>
                  </a:tcPr>
                </a:tc>
                <a:tc>
                  <a:txBody>
                    <a:bodyPr/>
                    <a:lstStyle/>
                    <a:p>
                      <a:pPr algn="l">
                        <a:lnSpc>
                          <a:spcPts val="3240"/>
                        </a:lnSpc>
                        <a:defRPr/>
                      </a:pPr>
                      <a:r>
                        <a:rPr lang="en-US" sz="2700" b="1">
                          <a:solidFill>
                            <a:srgbClr val="FFFFFF"/>
                          </a:solidFill>
                          <a:latin typeface="Calibri (MS) Bold"/>
                          <a:ea typeface="Calibri (MS) Bold"/>
                          <a:cs typeface="Calibri (MS) Bold"/>
                          <a:sym typeface="Calibri (MS) Bold"/>
                        </a:rPr>
                        <a:t>Matricula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PRE KÍNDER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2379"/>
                        </a:lnSpc>
                        <a:defRPr/>
                      </a:pPr>
                      <a:r>
                        <a:rPr lang="en-US" sz="1699">
                          <a:solidFill>
                            <a:srgbClr val="000000"/>
                          </a:solidFill>
                          <a:latin typeface="Arimo"/>
                          <a:ea typeface="Arimo"/>
                          <a:cs typeface="Arimo"/>
                          <a:sym typeface="Arimo"/>
                        </a:rPr>
                        <a:t>21</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01"/>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KÍNDER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tc>
                  <a:txBody>
                    <a:bodyPr/>
                    <a:lstStyle/>
                    <a:p>
                      <a:pPr algn="l">
                        <a:lnSpc>
                          <a:spcPts val="2379"/>
                        </a:lnSpc>
                        <a:defRPr/>
                      </a:pPr>
                      <a:r>
                        <a:rPr lang="en-US" sz="1699">
                          <a:solidFill>
                            <a:srgbClr val="000000"/>
                          </a:solidFill>
                          <a:latin typeface="Arimo"/>
                          <a:ea typeface="Arimo"/>
                          <a:cs typeface="Arimo"/>
                          <a:sym typeface="Arimo"/>
                        </a:rPr>
                        <a:t>25</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val="10002"/>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PRIMER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2379"/>
                        </a:lnSpc>
                        <a:defRPr/>
                      </a:pPr>
                      <a:r>
                        <a:rPr lang="en-US" sz="1699">
                          <a:solidFill>
                            <a:srgbClr val="000000"/>
                          </a:solidFill>
                          <a:latin typeface="Arimo"/>
                          <a:ea typeface="Arimo"/>
                          <a:cs typeface="Arimo"/>
                          <a:sym typeface="Arimo"/>
                        </a:rPr>
                        <a:t>17</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03"/>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SEGUNDO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tc>
                  <a:txBody>
                    <a:bodyPr/>
                    <a:lstStyle/>
                    <a:p>
                      <a:pPr algn="l">
                        <a:lnSpc>
                          <a:spcPts val="2379"/>
                        </a:lnSpc>
                        <a:defRPr/>
                      </a:pPr>
                      <a:r>
                        <a:rPr lang="en-US" sz="1699">
                          <a:solidFill>
                            <a:srgbClr val="000000"/>
                          </a:solidFill>
                          <a:latin typeface="Arimo"/>
                          <a:ea typeface="Arimo"/>
                          <a:cs typeface="Arimo"/>
                          <a:sym typeface="Arimo"/>
                        </a:rPr>
                        <a:t>20</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val="10004"/>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TERCER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2379"/>
                        </a:lnSpc>
                        <a:defRPr/>
                      </a:pPr>
                      <a:r>
                        <a:rPr lang="en-US" sz="1699">
                          <a:solidFill>
                            <a:srgbClr val="000000"/>
                          </a:solidFill>
                          <a:latin typeface="Arimo"/>
                          <a:ea typeface="Arimo"/>
                          <a:cs typeface="Arimo"/>
                          <a:sym typeface="Arimo"/>
                        </a:rPr>
                        <a:t>21</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05"/>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CUARTO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tc>
                  <a:txBody>
                    <a:bodyPr/>
                    <a:lstStyle/>
                    <a:p>
                      <a:pPr algn="l">
                        <a:lnSpc>
                          <a:spcPts val="2379"/>
                        </a:lnSpc>
                        <a:defRPr/>
                      </a:pPr>
                      <a:r>
                        <a:rPr lang="en-US" sz="1699">
                          <a:solidFill>
                            <a:srgbClr val="000000"/>
                          </a:solidFill>
                          <a:latin typeface="Arimo"/>
                          <a:ea typeface="Arimo"/>
                          <a:cs typeface="Arimo"/>
                          <a:sym typeface="Arimo"/>
                        </a:rPr>
                        <a:t>29</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val="10006"/>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QUINTO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2379"/>
                        </a:lnSpc>
                        <a:defRPr/>
                      </a:pPr>
                      <a:r>
                        <a:rPr lang="en-US" sz="1699">
                          <a:solidFill>
                            <a:srgbClr val="000000"/>
                          </a:solidFill>
                          <a:latin typeface="Arimo"/>
                          <a:ea typeface="Arimo"/>
                          <a:cs typeface="Arimo"/>
                          <a:sym typeface="Arimo"/>
                        </a:rPr>
                        <a:t>20</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07"/>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SEXTO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tc>
                  <a:txBody>
                    <a:bodyPr/>
                    <a:lstStyle/>
                    <a:p>
                      <a:pPr algn="l">
                        <a:lnSpc>
                          <a:spcPts val="2379"/>
                        </a:lnSpc>
                        <a:defRPr/>
                      </a:pPr>
                      <a:r>
                        <a:rPr lang="en-US" sz="1699">
                          <a:solidFill>
                            <a:srgbClr val="000000"/>
                          </a:solidFill>
                          <a:latin typeface="Arimo"/>
                          <a:ea typeface="Arimo"/>
                          <a:cs typeface="Arimo"/>
                          <a:sym typeface="Arimo"/>
                        </a:rPr>
                        <a:t>21</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val="10008"/>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SÉPTIMO AÑO BÁSICO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2379"/>
                        </a:lnSpc>
                        <a:defRPr/>
                      </a:pPr>
                      <a:r>
                        <a:rPr lang="en-US" sz="1699">
                          <a:solidFill>
                            <a:srgbClr val="000000"/>
                          </a:solidFill>
                          <a:latin typeface="Arimo"/>
                          <a:ea typeface="Arimo"/>
                          <a:cs typeface="Arimo"/>
                          <a:sym typeface="Arimo"/>
                        </a:rPr>
                        <a:t>21</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09"/>
                  </a:ext>
                </a:extLst>
              </a:tr>
              <a:tr h="733830">
                <a:tc>
                  <a:txBody>
                    <a:bodyPr/>
                    <a:lstStyle/>
                    <a:p>
                      <a:pPr algn="l">
                        <a:lnSpc>
                          <a:spcPts val="3240"/>
                        </a:lnSpc>
                        <a:defRPr/>
                      </a:pPr>
                      <a:r>
                        <a:rPr lang="en-US" sz="2700">
                          <a:solidFill>
                            <a:srgbClr val="000000"/>
                          </a:solidFill>
                          <a:latin typeface="Calibri (MS)"/>
                          <a:ea typeface="Calibri (MS)"/>
                          <a:cs typeface="Calibri (MS)"/>
                          <a:sym typeface="Calibri (MS)"/>
                        </a:rPr>
                        <a:t>OCTAVO AÑO BÁSICO</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tc>
                  <a:txBody>
                    <a:bodyPr/>
                    <a:lstStyle/>
                    <a:p>
                      <a:pPr algn="l">
                        <a:lnSpc>
                          <a:spcPts val="2379"/>
                        </a:lnSpc>
                        <a:defRPr/>
                      </a:pPr>
                      <a:r>
                        <a:rPr lang="en-US" sz="1699">
                          <a:solidFill>
                            <a:srgbClr val="000000"/>
                          </a:solidFill>
                          <a:latin typeface="Arimo"/>
                          <a:ea typeface="Arimo"/>
                          <a:cs typeface="Arimo"/>
                          <a:sym typeface="Arimo"/>
                        </a:rPr>
                        <a:t>19</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val="10010"/>
                  </a:ext>
                </a:extLst>
              </a:tr>
              <a:tr h="733830">
                <a:tc>
                  <a:txBody>
                    <a:bodyPr/>
                    <a:lstStyle/>
                    <a:p>
                      <a:pPr algn="r">
                        <a:lnSpc>
                          <a:spcPts val="3240"/>
                        </a:lnSpc>
                        <a:defRPr/>
                      </a:pPr>
                      <a:r>
                        <a:rPr lang="en-US" sz="2700">
                          <a:solidFill>
                            <a:srgbClr val="000000"/>
                          </a:solidFill>
                          <a:latin typeface="Calibri (MS)"/>
                          <a:ea typeface="Calibri (MS)"/>
                          <a:cs typeface="Calibri (MS)"/>
                          <a:sym typeface="Calibri (MS)"/>
                        </a:rPr>
                        <a:t>TOTAL </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tc>
                  <a:txBody>
                    <a:bodyPr/>
                    <a:lstStyle/>
                    <a:p>
                      <a:pPr algn="l">
                        <a:lnSpc>
                          <a:spcPts val="3240"/>
                        </a:lnSpc>
                        <a:defRPr/>
                      </a:pPr>
                      <a:r>
                        <a:rPr lang="en-US" sz="2700">
                          <a:solidFill>
                            <a:srgbClr val="000000"/>
                          </a:solidFill>
                          <a:latin typeface="Calibri (MS)"/>
                          <a:ea typeface="Calibri (MS)"/>
                          <a:cs typeface="Calibri (MS)"/>
                          <a:sym typeface="Calibri (MS)"/>
                        </a:rPr>
                        <a:t>215</a:t>
                      </a:r>
                      <a:endParaRPr lang="en-US" sz="110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CFD5EA"/>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03312" y="1094337"/>
            <a:ext cx="4264968" cy="723900"/>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Recursos Humanos.</a:t>
            </a:r>
          </a:p>
        </p:txBody>
      </p:sp>
      <p:grpSp>
        <p:nvGrpSpPr>
          <p:cNvPr id="5" name="Group 5"/>
          <p:cNvGrpSpPr/>
          <p:nvPr/>
        </p:nvGrpSpPr>
        <p:grpSpPr>
          <a:xfrm>
            <a:off x="680409" y="1288971"/>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710147" y="1654388"/>
            <a:ext cx="8130788" cy="7831455"/>
          </a:xfrm>
          <a:prstGeom prst="rect">
            <a:avLst/>
          </a:prstGeom>
        </p:spPr>
        <p:txBody>
          <a:bodyPr lIns="0" tIns="0" rIns="0" bIns="0" rtlCol="0" anchor="t">
            <a:spAutoFit/>
          </a:bodyPr>
          <a:lstStyle/>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Director</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Jefa de UTP</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Inspector General</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Encargada de Convivencia Escolar</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Docentes </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Docentes Especialistas en todas las asignaturas.</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Asistentes de la Educación de apoyo Aula y administrativos</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Asistentes de Aula: Desde Pre- Kínder a Cuarto Básico</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Docente de Reforzamiento.</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Docentes especialistas en Integración.</a:t>
            </a:r>
          </a:p>
          <a:p>
            <a:pPr marL="488632" lvl="1" indent="-244316" algn="l">
              <a:lnSpc>
                <a:spcPts val="4860"/>
              </a:lnSpc>
              <a:buFont typeface="Arial"/>
              <a:buChar char="•"/>
            </a:pPr>
            <a:r>
              <a:rPr lang="en-US" sz="2700">
                <a:solidFill>
                  <a:srgbClr val="000000"/>
                </a:solidFill>
                <a:latin typeface="Calibri (MS)"/>
                <a:ea typeface="Calibri (MS)"/>
                <a:cs typeface="Calibri (MS)"/>
                <a:sym typeface="Calibri (MS)"/>
              </a:rPr>
              <a:t>Equipo Multiprofesional Escolar.</a:t>
            </a:r>
          </a:p>
          <a:p>
            <a:pPr marL="488632" lvl="1" indent="-244316" algn="l">
              <a:lnSpc>
                <a:spcPts val="3240"/>
              </a:lnSpc>
            </a:pPr>
            <a:endParaRPr lang="en-US" sz="2700">
              <a:solidFill>
                <a:srgbClr val="000000"/>
              </a:solidFill>
              <a:latin typeface="Calibri (MS)"/>
              <a:ea typeface="Calibri (MS)"/>
              <a:cs typeface="Calibri (MS)"/>
              <a:sym typeface="Calibri (MS)"/>
            </a:endParaRPr>
          </a:p>
        </p:txBody>
      </p:sp>
      <p:grpSp>
        <p:nvGrpSpPr>
          <p:cNvPr id="8" name="Group 8"/>
          <p:cNvGrpSpPr/>
          <p:nvPr/>
        </p:nvGrpSpPr>
        <p:grpSpPr>
          <a:xfrm>
            <a:off x="1051112" y="2006527"/>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5"/>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9" b="-9"/>
              </a:stretch>
            </a:blipFill>
          </p:spPr>
          <p:txBody>
            <a:bodyPr/>
            <a:lstStyle/>
            <a:p>
              <a:endParaRPr lang="es-CL"/>
            </a:p>
          </p:txBody>
        </p:sp>
      </p:grpSp>
      <p:sp>
        <p:nvSpPr>
          <p:cNvPr id="4" name="TextBox 4"/>
          <p:cNvSpPr txBox="1"/>
          <p:nvPr/>
        </p:nvSpPr>
        <p:spPr>
          <a:xfrm>
            <a:off x="1215895" y="1748857"/>
            <a:ext cx="8228743" cy="779116"/>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Proyecto Educativo Institucional. </a:t>
            </a:r>
          </a:p>
        </p:txBody>
      </p:sp>
      <p:grpSp>
        <p:nvGrpSpPr>
          <p:cNvPr id="5" name="Group 5"/>
          <p:cNvGrpSpPr/>
          <p:nvPr/>
        </p:nvGrpSpPr>
        <p:grpSpPr>
          <a:xfrm>
            <a:off x="719623" y="1919173"/>
            <a:ext cx="541792" cy="529247"/>
            <a:chOff x="0" y="0"/>
            <a:chExt cx="722389" cy="705663"/>
          </a:xfrm>
        </p:grpSpPr>
        <p:sp>
          <p:nvSpPr>
            <p:cNvPr id="6" name="Freeform 6"/>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3"/>
              <a:stretch>
                <a:fillRect t="-3" r="-1" b="-10"/>
              </a:stretch>
            </a:blipFill>
          </p:spPr>
          <p:txBody>
            <a:bodyPr/>
            <a:lstStyle/>
            <a:p>
              <a:endParaRPr lang="es-CL"/>
            </a:p>
          </p:txBody>
        </p:sp>
      </p:grpSp>
      <p:sp>
        <p:nvSpPr>
          <p:cNvPr id="7" name="TextBox 7"/>
          <p:cNvSpPr txBox="1"/>
          <p:nvPr/>
        </p:nvSpPr>
        <p:spPr>
          <a:xfrm>
            <a:off x="1655807" y="2791835"/>
            <a:ext cx="15290787" cy="5553075"/>
          </a:xfrm>
          <a:prstGeom prst="rect">
            <a:avLst/>
          </a:prstGeom>
        </p:spPr>
        <p:txBody>
          <a:bodyPr lIns="0" tIns="0" rIns="0" bIns="0" rtlCol="0" anchor="t">
            <a:spAutoFit/>
          </a:bodyPr>
          <a:lstStyle/>
          <a:p>
            <a:pPr algn="l">
              <a:lnSpc>
                <a:spcPts val="3600"/>
              </a:lnSpc>
            </a:pPr>
            <a:r>
              <a:rPr lang="en-US" sz="3000">
                <a:solidFill>
                  <a:srgbClr val="000000"/>
                </a:solidFill>
                <a:latin typeface="Calibri (MS)"/>
                <a:ea typeface="Calibri (MS)"/>
                <a:cs typeface="Calibri (MS)"/>
                <a:sym typeface="Calibri (MS)"/>
              </a:rPr>
              <a:t>Este Proyecto Educativo plantea las bases conceptuales y pedagógicas que nos permiten realizar la misión educativa: con identidad propia, en permanente superación de nuestras propias metas, optimizando los recursos humanos, materiales y técnicos en beneficio de una educación relevante, pertinente y significativa. Todo lo anterior, sustentado en la mirada introspectiva que un día hizo un grupo de Profesores y que, como fruto de ello, decidió reorientar su práctica hacia la entrega de una educación inclusiva y de calidad. Este Proyecto Educativo apunta al desarrollo de capacidades y habilidades de nuestros estudiantes, incorporando las nuevas tecnologías y desarrollando las habilidades necesarias que demanda el siglo XXI.</a:t>
            </a:r>
          </a:p>
          <a:p>
            <a:pPr algn="l">
              <a:lnSpc>
                <a:spcPts val="3600"/>
              </a:lnSpc>
            </a:pPr>
            <a:r>
              <a:rPr lang="en-US" sz="3000">
                <a:solidFill>
                  <a:srgbClr val="000000"/>
                </a:solidFill>
                <a:latin typeface="Calibri (MS)"/>
                <a:ea typeface="Calibri (MS)"/>
                <a:cs typeface="Calibri (MS)"/>
                <a:sym typeface="Calibri (MS)"/>
              </a:rPr>
              <a:t>El año 2023 asume un nuevo Equipo Directivo, el cual adhiere a este Proyecto Educativo e incorpora una visión Humanista Social y Pedagógica que apunta a la formación de personas integrales que pueden ser un aporte a la Sociedad como profesionales altamente calificados.</a:t>
            </a:r>
          </a:p>
          <a:p>
            <a:pPr algn="l">
              <a:lnSpc>
                <a:spcPts val="3600"/>
              </a:lnSpc>
            </a:pPr>
            <a:endParaRPr lang="en-US" sz="3000">
              <a:solidFill>
                <a:srgbClr val="000000"/>
              </a:solidFill>
              <a:latin typeface="Calibri (MS)"/>
              <a:ea typeface="Calibri (MS)"/>
              <a:cs typeface="Calibri (MS)"/>
              <a:sym typeface="Calibri (MS)"/>
            </a:endParaRPr>
          </a:p>
        </p:txBody>
      </p:sp>
      <p:grpSp>
        <p:nvGrpSpPr>
          <p:cNvPr id="8" name="Group 8"/>
          <p:cNvGrpSpPr/>
          <p:nvPr/>
        </p:nvGrpSpPr>
        <p:grpSpPr>
          <a:xfrm>
            <a:off x="1222200" y="2899686"/>
            <a:ext cx="342176" cy="334289"/>
            <a:chOff x="0" y="0"/>
            <a:chExt cx="456235" cy="445719"/>
          </a:xfrm>
        </p:grpSpPr>
        <p:sp>
          <p:nvSpPr>
            <p:cNvPr id="9" name="Freeform 9"/>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grpSp>
        <p:nvGrpSpPr>
          <p:cNvPr id="10" name="Group 10"/>
          <p:cNvGrpSpPr/>
          <p:nvPr/>
        </p:nvGrpSpPr>
        <p:grpSpPr>
          <a:xfrm>
            <a:off x="1202512" y="6592995"/>
            <a:ext cx="342176" cy="334289"/>
            <a:chOff x="0" y="0"/>
            <a:chExt cx="456235" cy="445719"/>
          </a:xfrm>
        </p:grpSpPr>
        <p:sp>
          <p:nvSpPr>
            <p:cNvPr id="11" name="Freeform 11"/>
            <p:cNvSpPr/>
            <p:nvPr/>
          </p:nvSpPr>
          <p:spPr>
            <a:xfrm>
              <a:off x="0" y="0"/>
              <a:ext cx="456184" cy="445770"/>
            </a:xfrm>
            <a:custGeom>
              <a:avLst/>
              <a:gdLst/>
              <a:ahLst/>
              <a:cxnLst/>
              <a:rect l="l" t="t" r="r" b="b"/>
              <a:pathLst>
                <a:path w="456184" h="445770">
                  <a:moveTo>
                    <a:pt x="0" y="0"/>
                  </a:moveTo>
                  <a:lnTo>
                    <a:pt x="456184" y="0"/>
                  </a:lnTo>
                  <a:lnTo>
                    <a:pt x="456184" y="445770"/>
                  </a:lnTo>
                  <a:lnTo>
                    <a:pt x="0" y="445770"/>
                  </a:lnTo>
                  <a:lnTo>
                    <a:pt x="0" y="0"/>
                  </a:lnTo>
                  <a:close/>
                </a:path>
              </a:pathLst>
            </a:custGeom>
            <a:blipFill>
              <a:blip r:embed="rId4"/>
              <a:stretch>
                <a:fillRect l="-69" r="-77" b="11"/>
              </a:stretch>
            </a:blipFill>
          </p:spPr>
          <p:txBody>
            <a:bodyPr/>
            <a:lstStyle/>
            <a:p>
              <a:endParaRPr lang="es-CL"/>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02379" y="210779"/>
            <a:ext cx="12497124" cy="9596895"/>
            <a:chOff x="0" y="0"/>
            <a:chExt cx="16662832" cy="12795860"/>
          </a:xfrm>
        </p:grpSpPr>
        <p:sp>
          <p:nvSpPr>
            <p:cNvPr id="3" name="Freeform 3"/>
            <p:cNvSpPr/>
            <p:nvPr/>
          </p:nvSpPr>
          <p:spPr>
            <a:xfrm>
              <a:off x="0" y="0"/>
              <a:ext cx="16662781" cy="12795885"/>
            </a:xfrm>
            <a:custGeom>
              <a:avLst/>
              <a:gdLst/>
              <a:ahLst/>
              <a:cxnLst/>
              <a:rect l="l" t="t" r="r" b="b"/>
              <a:pathLst>
                <a:path w="16662781" h="12795885">
                  <a:moveTo>
                    <a:pt x="0" y="0"/>
                  </a:moveTo>
                  <a:lnTo>
                    <a:pt x="16662781" y="0"/>
                  </a:lnTo>
                  <a:lnTo>
                    <a:pt x="16662781" y="12795885"/>
                  </a:lnTo>
                  <a:lnTo>
                    <a:pt x="0" y="12795885"/>
                  </a:lnTo>
                  <a:lnTo>
                    <a:pt x="0" y="0"/>
                  </a:lnTo>
                  <a:close/>
                </a:path>
              </a:pathLst>
            </a:custGeom>
            <a:blipFill>
              <a:blip r:embed="rId2"/>
              <a:stretch>
                <a:fillRect r="-46338" b="-7190"/>
              </a:stretch>
            </a:blipFill>
          </p:spPr>
          <p:txBody>
            <a:bodyPr/>
            <a:lstStyle/>
            <a:p>
              <a:endParaRPr lang="es-CL"/>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9" b="-9"/>
              </a:stretch>
            </a:blipFill>
          </p:spPr>
          <p:txBody>
            <a:bodyPr/>
            <a:lstStyle/>
            <a:p>
              <a:endParaRPr lang="es-CL"/>
            </a:p>
          </p:txBody>
        </p:sp>
      </p:grpSp>
      <p:sp>
        <p:nvSpPr>
          <p:cNvPr id="6" name="TextBox 6"/>
          <p:cNvSpPr txBox="1"/>
          <p:nvPr/>
        </p:nvSpPr>
        <p:spPr>
          <a:xfrm>
            <a:off x="1215895" y="1748857"/>
            <a:ext cx="8228743" cy="779116"/>
          </a:xfrm>
          <a:prstGeom prst="rect">
            <a:avLst/>
          </a:prstGeom>
        </p:spPr>
        <p:txBody>
          <a:bodyPr lIns="0" tIns="0" rIns="0" bIns="0" rtlCol="0" anchor="t">
            <a:spAutoFit/>
          </a:bodyPr>
          <a:lstStyle/>
          <a:p>
            <a:pPr algn="l">
              <a:lnSpc>
                <a:spcPts val="5040"/>
              </a:lnSpc>
            </a:pPr>
            <a:r>
              <a:rPr lang="en-US" sz="4200">
                <a:solidFill>
                  <a:srgbClr val="000000"/>
                </a:solidFill>
                <a:latin typeface="Calibri (MS)"/>
                <a:ea typeface="Calibri (MS)"/>
                <a:cs typeface="Calibri (MS)"/>
                <a:sym typeface="Calibri (MS)"/>
              </a:rPr>
              <a:t> RESULTADOS ACADÉMICOS 2025.-</a:t>
            </a:r>
          </a:p>
        </p:txBody>
      </p:sp>
      <p:grpSp>
        <p:nvGrpSpPr>
          <p:cNvPr id="7" name="Group 7"/>
          <p:cNvGrpSpPr/>
          <p:nvPr/>
        </p:nvGrpSpPr>
        <p:grpSpPr>
          <a:xfrm>
            <a:off x="719623" y="1919173"/>
            <a:ext cx="541792" cy="529247"/>
            <a:chOff x="0" y="0"/>
            <a:chExt cx="722389" cy="705663"/>
          </a:xfrm>
        </p:grpSpPr>
        <p:sp>
          <p:nvSpPr>
            <p:cNvPr id="8" name="Freeform 8"/>
            <p:cNvSpPr/>
            <p:nvPr/>
          </p:nvSpPr>
          <p:spPr>
            <a:xfrm>
              <a:off x="0" y="0"/>
              <a:ext cx="722376" cy="705612"/>
            </a:xfrm>
            <a:custGeom>
              <a:avLst/>
              <a:gdLst/>
              <a:ahLst/>
              <a:cxnLst/>
              <a:rect l="l" t="t" r="r" b="b"/>
              <a:pathLst>
                <a:path w="722376" h="705612">
                  <a:moveTo>
                    <a:pt x="0" y="0"/>
                  </a:moveTo>
                  <a:lnTo>
                    <a:pt x="722376" y="0"/>
                  </a:lnTo>
                  <a:lnTo>
                    <a:pt x="722376" y="705612"/>
                  </a:lnTo>
                  <a:lnTo>
                    <a:pt x="0" y="705612"/>
                  </a:lnTo>
                  <a:lnTo>
                    <a:pt x="0" y="0"/>
                  </a:lnTo>
                  <a:close/>
                </a:path>
              </a:pathLst>
            </a:custGeom>
            <a:blipFill>
              <a:blip r:embed="rId4"/>
              <a:stretch>
                <a:fillRect t="-3" r="-1" b="-10"/>
              </a:stretch>
            </a:blipFill>
          </p:spPr>
          <p:txBody>
            <a:bodyPr/>
            <a:lstStyle/>
            <a:p>
              <a:endParaRPr lang="es-CL"/>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1476</Words>
  <Application>Microsoft Office PowerPoint</Application>
  <PresentationFormat>Personalizado</PresentationFormat>
  <Paragraphs>238</Paragraphs>
  <Slides>36</Slides>
  <Notes>0</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36</vt:i4>
      </vt:variant>
    </vt:vector>
  </HeadingPairs>
  <TitlesOfParts>
    <vt:vector size="46" baseType="lpstr">
      <vt:lpstr>Calibri (MS) Bold</vt:lpstr>
      <vt:lpstr>Calibri</vt:lpstr>
      <vt:lpstr>Open Sans</vt:lpstr>
      <vt:lpstr>Calibri (MS)</vt:lpstr>
      <vt:lpstr>Arial</vt:lpstr>
      <vt:lpstr>Arimo Bold</vt:lpstr>
      <vt:lpstr>Arimo</vt:lpstr>
      <vt:lpstr>Office Theme</vt:lpstr>
      <vt:lpstr>Hoja de cálculo</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cuenta publica 2025.pptx</dc:title>
  <dc:creator>UTP</dc:creator>
  <cp:lastModifiedBy>administracion107</cp:lastModifiedBy>
  <cp:revision>18</cp:revision>
  <dcterms:created xsi:type="dcterms:W3CDTF">2006-08-16T00:00:00Z</dcterms:created>
  <dcterms:modified xsi:type="dcterms:W3CDTF">2026-05-28T18:37:52Z</dcterms:modified>
  <dc:identifier>DAHJAMMRb_4</dc:identifier>
</cp:coreProperties>
</file>